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9" r:id="rId2"/>
    <p:sldId id="260" r:id="rId3"/>
    <p:sldId id="261" r:id="rId4"/>
    <p:sldId id="306" r:id="rId5"/>
    <p:sldId id="339" r:id="rId6"/>
    <p:sldId id="308" r:id="rId7"/>
    <p:sldId id="340" r:id="rId8"/>
    <p:sldId id="341" r:id="rId9"/>
    <p:sldId id="324" r:id="rId10"/>
    <p:sldId id="349" r:id="rId11"/>
    <p:sldId id="342" r:id="rId12"/>
    <p:sldId id="343" r:id="rId13"/>
    <p:sldId id="315" r:id="rId14"/>
    <p:sldId id="316" r:id="rId15"/>
    <p:sldId id="263" r:id="rId16"/>
    <p:sldId id="348" r:id="rId17"/>
    <p:sldId id="310" r:id="rId18"/>
    <p:sldId id="323" r:id="rId19"/>
    <p:sldId id="326" r:id="rId20"/>
    <p:sldId id="317" r:id="rId21"/>
    <p:sldId id="318" r:id="rId22"/>
    <p:sldId id="321" r:id="rId23"/>
    <p:sldId id="319" r:id="rId24"/>
    <p:sldId id="320" r:id="rId25"/>
    <p:sldId id="331" r:id="rId26"/>
    <p:sldId id="322" r:id="rId27"/>
    <p:sldId id="330" r:id="rId28"/>
    <p:sldId id="327" r:id="rId29"/>
    <p:sldId id="329" r:id="rId30"/>
    <p:sldId id="325" r:id="rId31"/>
    <p:sldId id="262" r:id="rId32"/>
    <p:sldId id="344" r:id="rId33"/>
    <p:sldId id="345" r:id="rId34"/>
    <p:sldId id="346" r:id="rId35"/>
    <p:sldId id="347" r:id="rId36"/>
    <p:sldId id="290" r:id="rId37"/>
    <p:sldId id="338" r:id="rId38"/>
    <p:sldId id="291" r:id="rId39"/>
    <p:sldId id="292" r:id="rId40"/>
    <p:sldId id="332" r:id="rId41"/>
    <p:sldId id="293" r:id="rId42"/>
    <p:sldId id="294" r:id="rId43"/>
    <p:sldId id="333" r:id="rId44"/>
    <p:sldId id="301" r:id="rId45"/>
    <p:sldId id="297" r:id="rId46"/>
    <p:sldId id="334" r:id="rId47"/>
    <p:sldId id="299" r:id="rId48"/>
    <p:sldId id="335" r:id="rId49"/>
    <p:sldId id="302" r:id="rId50"/>
    <p:sldId id="336" r:id="rId51"/>
    <p:sldId id="304" r:id="rId52"/>
    <p:sldId id="303" r:id="rId53"/>
    <p:sldId id="26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2C62"/>
    <a:srgbClr val="DDD6E2"/>
    <a:srgbClr val="E6E0F0"/>
    <a:srgbClr val="B1A2BE"/>
    <a:srgbClr val="EDE8F4"/>
    <a:srgbClr val="C8BED0"/>
    <a:srgbClr val="BFB3C9"/>
    <a:srgbClr val="8F79A1"/>
    <a:srgbClr val="D1C2E4"/>
    <a:srgbClr val="CAB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991192-1AA0-5C47-8308-3DC30DC415AE}" v="30" dt="2025-05-21T02:28:14.036"/>
    <p1510:client id="{532DCB31-2882-0DFE-64C2-3DE6276AA117}" v="16" dt="2025-05-21T06:02:30.447"/>
    <p1510:client id="{8EB4CD63-D1D6-6892-D57A-256938ADF250}" v="608" dt="2025-05-21T04:38:20.509"/>
    <p1510:client id="{A1CBB786-1002-8680-D749-1F3C5860A2B6}" v="92" dt="2025-05-20T16:30:56.430"/>
    <p1510:client id="{A7AF6C7E-1763-149F-2C19-E08B2B50E44F}" v="58" dt="2025-05-20T17:08:44.813"/>
    <p1510:client id="{BD312778-2731-6122-BDF2-4BA8922A9C0C}" v="6" dt="2025-05-20T14:11:59.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60910-C874-42EA-AA5B-595031ECBC9F}" type="datetimeFigureOut">
              <a:rPr lang="en-IN" smtClean="0"/>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38472-013B-4850-8FBF-51BEC9B00831}" type="slidenum">
              <a:rPr lang="en-IN" smtClean="0"/>
              <a:t>‹#›</a:t>
            </a:fld>
            <a:endParaRPr lang="en-IN"/>
          </a:p>
        </p:txBody>
      </p:sp>
    </p:spTree>
    <p:extLst>
      <p:ext uri="{BB962C8B-B14F-4D97-AF65-F5344CB8AC3E}">
        <p14:creationId xmlns:p14="http://schemas.microsoft.com/office/powerpoint/2010/main" val="178622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fld id="{ED2CD873-95C0-465D-8F6A-F9DE0DFDFA17}" type="slidenum">
              <a:rPr lang="en-IN" smtClean="0"/>
              <a:t>1</a:t>
            </a:fld>
            <a:fld id="{B1D9B774-BCF9-4C60-A15E-DC596E75B3F5}" type="slidenum">
              <a:rPr lang="en-IN" smtClean="0"/>
              <a:t>1</a:t>
            </a:fld>
            <a:endParaRPr lang="en-IN"/>
          </a:p>
        </p:txBody>
      </p:sp>
      <p:sp>
        <p:nvSpPr>
          <p:cNvPr id="4" name="Slide Number Placeholder 3"/>
          <p:cNvSpPr>
            <a:spLocks noGrp="1"/>
          </p:cNvSpPr>
          <p:nvPr>
            <p:ph type="sldNum" sz="quarter" idx="5"/>
          </p:nvPr>
        </p:nvSpPr>
        <p:spPr/>
        <p:txBody>
          <a:bodyPr/>
          <a:lstStyle/>
          <a:p>
            <a:fld id="{3A938472-013B-4850-8FBF-51BEC9B00831}" type="slidenum">
              <a:rPr lang="en-IN" smtClean="0"/>
              <a:t>1</a:t>
            </a:fld>
            <a:endParaRPr lang="en-IN"/>
          </a:p>
        </p:txBody>
      </p:sp>
    </p:spTree>
    <p:extLst>
      <p:ext uri="{BB962C8B-B14F-4D97-AF65-F5344CB8AC3E}">
        <p14:creationId xmlns:p14="http://schemas.microsoft.com/office/powerpoint/2010/main" val="302503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A938472-013B-4850-8FBF-51BEC9B00831}" type="slidenum">
              <a:rPr lang="en-IN" smtClean="0"/>
              <a:t>31</a:t>
            </a:fld>
            <a:endParaRPr lang="en-IN"/>
          </a:p>
        </p:txBody>
      </p:sp>
    </p:spTree>
    <p:extLst>
      <p:ext uri="{BB962C8B-B14F-4D97-AF65-F5344CB8AC3E}">
        <p14:creationId xmlns:p14="http://schemas.microsoft.com/office/powerpoint/2010/main" val="242808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A938472-013B-4850-8FBF-51BEC9B00831}" type="slidenum">
              <a:rPr lang="en-IN" smtClean="0"/>
              <a:t>44</a:t>
            </a:fld>
            <a:endParaRPr lang="en-IN"/>
          </a:p>
        </p:txBody>
      </p:sp>
    </p:spTree>
    <p:extLst>
      <p:ext uri="{BB962C8B-B14F-4D97-AF65-F5344CB8AC3E}">
        <p14:creationId xmlns:p14="http://schemas.microsoft.com/office/powerpoint/2010/main" val="11531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3689-1EBC-E4DF-E53C-7B8AA7607B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D3FE4B-E858-CDA7-4CC5-D9471ACD43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73C994-6C5E-8E7C-C8FA-1740802E6566}"/>
              </a:ext>
            </a:extLst>
          </p:cNvPr>
          <p:cNvSpPr>
            <a:spLocks noGrp="1"/>
          </p:cNvSpPr>
          <p:nvPr>
            <p:ph type="dt" sz="half" idx="10"/>
          </p:nvPr>
        </p:nvSpPr>
        <p:spPr/>
        <p:txBody>
          <a:bodyPr/>
          <a:lstStyle/>
          <a:p>
            <a:fld id="{19A75895-CEA9-4D5A-A26A-9E7024E25DDA}" type="datetime1">
              <a:rPr lang="en-IN" smtClean="0"/>
              <a:t>01-08-2025</a:t>
            </a:fld>
            <a:endParaRPr lang="en-IN"/>
          </a:p>
        </p:txBody>
      </p:sp>
      <p:sp>
        <p:nvSpPr>
          <p:cNvPr id="5" name="Footer Placeholder 4">
            <a:extLst>
              <a:ext uri="{FF2B5EF4-FFF2-40B4-BE49-F238E27FC236}">
                <a16:creationId xmlns:a16="http://schemas.microsoft.com/office/drawing/2014/main" id="{F50FB78D-2B16-C79A-A9FA-380AA2D29C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76CDAB-5A98-5F64-94ED-57D845D3EAA3}"/>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49336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A054-F738-D661-8B84-FC53FA2205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19A962-CEF8-8A9C-C6B0-C3FFFFB08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5D3E00-3090-CB16-C490-08A9370754F8}"/>
              </a:ext>
            </a:extLst>
          </p:cNvPr>
          <p:cNvSpPr>
            <a:spLocks noGrp="1"/>
          </p:cNvSpPr>
          <p:nvPr>
            <p:ph type="dt" sz="half" idx="10"/>
          </p:nvPr>
        </p:nvSpPr>
        <p:spPr/>
        <p:txBody>
          <a:bodyPr/>
          <a:lstStyle/>
          <a:p>
            <a:fld id="{9401C2F8-8E05-4260-A869-91B3F6467EA5}" type="datetime1">
              <a:rPr lang="en-IN" smtClean="0"/>
              <a:t>01-08-2025</a:t>
            </a:fld>
            <a:endParaRPr lang="en-IN"/>
          </a:p>
        </p:txBody>
      </p:sp>
      <p:sp>
        <p:nvSpPr>
          <p:cNvPr id="5" name="Footer Placeholder 4">
            <a:extLst>
              <a:ext uri="{FF2B5EF4-FFF2-40B4-BE49-F238E27FC236}">
                <a16:creationId xmlns:a16="http://schemas.microsoft.com/office/drawing/2014/main" id="{D535BDF7-B892-EE0B-04AC-8A39D8ED12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1269F0-C7DB-FFFD-A3D2-5C2B3E08EC3C}"/>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40104062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1A347B-866C-2ABE-1580-F7CEE332B5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6B4E44-9487-C9A4-B97F-F287EC97F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6A8958-1680-185B-6D0F-2832842D2521}"/>
              </a:ext>
            </a:extLst>
          </p:cNvPr>
          <p:cNvSpPr>
            <a:spLocks noGrp="1"/>
          </p:cNvSpPr>
          <p:nvPr>
            <p:ph type="dt" sz="half" idx="10"/>
          </p:nvPr>
        </p:nvSpPr>
        <p:spPr/>
        <p:txBody>
          <a:bodyPr/>
          <a:lstStyle/>
          <a:p>
            <a:fld id="{BB363A6C-B78F-4DF0-8AFB-97D6E946BEB7}" type="datetime1">
              <a:rPr lang="en-IN" smtClean="0"/>
              <a:t>01-08-2025</a:t>
            </a:fld>
            <a:endParaRPr lang="en-IN"/>
          </a:p>
        </p:txBody>
      </p:sp>
      <p:sp>
        <p:nvSpPr>
          <p:cNvPr id="5" name="Footer Placeholder 4">
            <a:extLst>
              <a:ext uri="{FF2B5EF4-FFF2-40B4-BE49-F238E27FC236}">
                <a16:creationId xmlns:a16="http://schemas.microsoft.com/office/drawing/2014/main" id="{DDC1C4A6-038D-F189-5DF9-D96E91B7C0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055D3A-39E2-A931-D31F-93FEC0468853}"/>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16433229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A54-35FF-3689-CDAC-3BA6A03ED5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E73B77-CA49-1BE4-FD5B-F415E5B19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84FB4D-5CB6-DC72-9C8B-11E0708B7639}"/>
              </a:ext>
            </a:extLst>
          </p:cNvPr>
          <p:cNvSpPr>
            <a:spLocks noGrp="1"/>
          </p:cNvSpPr>
          <p:nvPr>
            <p:ph type="dt" sz="half" idx="10"/>
          </p:nvPr>
        </p:nvSpPr>
        <p:spPr/>
        <p:txBody>
          <a:bodyPr/>
          <a:lstStyle/>
          <a:p>
            <a:fld id="{9B2E7990-2234-4C11-9DBC-3B1B8DF8F1BE}" type="datetime1">
              <a:rPr lang="en-IN" smtClean="0"/>
              <a:t>01-08-2025</a:t>
            </a:fld>
            <a:endParaRPr lang="en-IN"/>
          </a:p>
        </p:txBody>
      </p:sp>
      <p:sp>
        <p:nvSpPr>
          <p:cNvPr id="5" name="Footer Placeholder 4">
            <a:extLst>
              <a:ext uri="{FF2B5EF4-FFF2-40B4-BE49-F238E27FC236}">
                <a16:creationId xmlns:a16="http://schemas.microsoft.com/office/drawing/2014/main" id="{F59F2BA1-7B34-F298-CF1C-C29A428780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021DDE-BE9D-A86D-F7EB-F2F87E5AF599}"/>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3187762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A79D-46EB-6706-F279-325B48488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FFF11A-5150-0DAB-C3AD-8E8F4EAA7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56FD73-8653-CF4D-F936-CEFDF7DBAFBD}"/>
              </a:ext>
            </a:extLst>
          </p:cNvPr>
          <p:cNvSpPr>
            <a:spLocks noGrp="1"/>
          </p:cNvSpPr>
          <p:nvPr>
            <p:ph type="dt" sz="half" idx="10"/>
          </p:nvPr>
        </p:nvSpPr>
        <p:spPr/>
        <p:txBody>
          <a:bodyPr/>
          <a:lstStyle/>
          <a:p>
            <a:fld id="{F2E2F016-DA2B-4D51-973A-CF26C59BD688}" type="datetime1">
              <a:rPr lang="en-IN" smtClean="0"/>
              <a:t>01-08-2025</a:t>
            </a:fld>
            <a:endParaRPr lang="en-IN"/>
          </a:p>
        </p:txBody>
      </p:sp>
      <p:sp>
        <p:nvSpPr>
          <p:cNvPr id="5" name="Footer Placeholder 4">
            <a:extLst>
              <a:ext uri="{FF2B5EF4-FFF2-40B4-BE49-F238E27FC236}">
                <a16:creationId xmlns:a16="http://schemas.microsoft.com/office/drawing/2014/main" id="{EABCA845-7024-F803-F3FE-A20FA50D73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71AA29-37F2-5DA4-EED3-947F4B4DC54B}"/>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26691389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F37C-6723-2286-9482-CE7B811A03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FAB9A9-FEC4-C3E7-59CD-9D9FE53363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5EA4B-84FE-912C-2101-7CBF1E417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E4C48C-BAE7-88FF-5551-B9BF9D78DAD4}"/>
              </a:ext>
            </a:extLst>
          </p:cNvPr>
          <p:cNvSpPr>
            <a:spLocks noGrp="1"/>
          </p:cNvSpPr>
          <p:nvPr>
            <p:ph type="dt" sz="half" idx="10"/>
          </p:nvPr>
        </p:nvSpPr>
        <p:spPr/>
        <p:txBody>
          <a:bodyPr/>
          <a:lstStyle/>
          <a:p>
            <a:fld id="{CFD20B51-84D5-420F-BD97-D383732E2BB1}" type="datetime1">
              <a:rPr lang="en-IN" smtClean="0"/>
              <a:t>01-08-2025</a:t>
            </a:fld>
            <a:endParaRPr lang="en-IN"/>
          </a:p>
        </p:txBody>
      </p:sp>
      <p:sp>
        <p:nvSpPr>
          <p:cNvPr id="6" name="Footer Placeholder 5">
            <a:extLst>
              <a:ext uri="{FF2B5EF4-FFF2-40B4-BE49-F238E27FC236}">
                <a16:creationId xmlns:a16="http://schemas.microsoft.com/office/drawing/2014/main" id="{4044A4ED-80E6-C200-49FC-E02A7F42A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F26AF3-2092-6E25-DCC0-27CFEE6869F4}"/>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3877036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7A7F-7A2C-0502-BD34-D4DD7AA2F4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298C8A-265A-D0FE-F280-3A8C33466E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471E18-DE48-5F7A-FFF5-B883BDFFA1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5E09BB-6DBC-9AF5-3D4E-094DC1A227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29873-3D99-4EAF-331C-AD44C8B83D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AD5314-8726-B10C-5684-CB59A3DE51FB}"/>
              </a:ext>
            </a:extLst>
          </p:cNvPr>
          <p:cNvSpPr>
            <a:spLocks noGrp="1"/>
          </p:cNvSpPr>
          <p:nvPr>
            <p:ph type="dt" sz="half" idx="10"/>
          </p:nvPr>
        </p:nvSpPr>
        <p:spPr/>
        <p:txBody>
          <a:bodyPr/>
          <a:lstStyle/>
          <a:p>
            <a:fld id="{4397721B-5A5B-4FED-AFE3-6E4475C442C3}" type="datetime1">
              <a:rPr lang="en-IN" smtClean="0"/>
              <a:t>01-08-2025</a:t>
            </a:fld>
            <a:endParaRPr lang="en-IN"/>
          </a:p>
        </p:txBody>
      </p:sp>
      <p:sp>
        <p:nvSpPr>
          <p:cNvPr id="8" name="Footer Placeholder 7">
            <a:extLst>
              <a:ext uri="{FF2B5EF4-FFF2-40B4-BE49-F238E27FC236}">
                <a16:creationId xmlns:a16="http://schemas.microsoft.com/office/drawing/2014/main" id="{B38D0D43-EC99-84D3-77C8-27DE9AE455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EFFAC0-BC71-6CEB-50D5-1A9E073A8D96}"/>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225577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ACE8-1289-932C-BCC1-58918F0BF1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449E3-B863-2595-D5FD-EC17C763529B}"/>
              </a:ext>
            </a:extLst>
          </p:cNvPr>
          <p:cNvSpPr>
            <a:spLocks noGrp="1"/>
          </p:cNvSpPr>
          <p:nvPr>
            <p:ph type="dt" sz="half" idx="10"/>
          </p:nvPr>
        </p:nvSpPr>
        <p:spPr/>
        <p:txBody>
          <a:bodyPr/>
          <a:lstStyle/>
          <a:p>
            <a:fld id="{194DDAE4-384A-4629-B816-D80AFF26EA19}" type="datetime1">
              <a:rPr lang="en-IN" smtClean="0"/>
              <a:t>01-08-2025</a:t>
            </a:fld>
            <a:endParaRPr lang="en-IN"/>
          </a:p>
        </p:txBody>
      </p:sp>
      <p:sp>
        <p:nvSpPr>
          <p:cNvPr id="4" name="Footer Placeholder 3">
            <a:extLst>
              <a:ext uri="{FF2B5EF4-FFF2-40B4-BE49-F238E27FC236}">
                <a16:creationId xmlns:a16="http://schemas.microsoft.com/office/drawing/2014/main" id="{2CEEB2B2-D68F-5D76-D53E-84693B5316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F6F550-BD3B-7F1E-43F9-09A0DF91A2FA}"/>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5854814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D16F3-5D8C-185C-503E-5B3F652CB78B}"/>
              </a:ext>
            </a:extLst>
          </p:cNvPr>
          <p:cNvSpPr>
            <a:spLocks noGrp="1"/>
          </p:cNvSpPr>
          <p:nvPr>
            <p:ph type="dt" sz="half" idx="10"/>
          </p:nvPr>
        </p:nvSpPr>
        <p:spPr/>
        <p:txBody>
          <a:bodyPr/>
          <a:lstStyle/>
          <a:p>
            <a:fld id="{A29F9E1F-33A0-44C2-AD3E-D6890D020FB3}" type="datetime1">
              <a:rPr lang="en-IN" smtClean="0"/>
              <a:t>01-08-2025</a:t>
            </a:fld>
            <a:endParaRPr lang="en-IN"/>
          </a:p>
        </p:txBody>
      </p:sp>
      <p:sp>
        <p:nvSpPr>
          <p:cNvPr id="3" name="Footer Placeholder 2">
            <a:extLst>
              <a:ext uri="{FF2B5EF4-FFF2-40B4-BE49-F238E27FC236}">
                <a16:creationId xmlns:a16="http://schemas.microsoft.com/office/drawing/2014/main" id="{315D07E8-C174-371B-6D3D-01550A01E2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4FEF84-8D96-77A4-F36A-F29C7B935FB4}"/>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6926588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8973-898B-D237-E64D-22E83D03C4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A44A83-52A5-9AAD-6C2A-9F3FD1CBC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E14757-902B-6F1C-6D72-6726E458D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C85E0-D828-09AC-B94E-316A3356F579}"/>
              </a:ext>
            </a:extLst>
          </p:cNvPr>
          <p:cNvSpPr>
            <a:spLocks noGrp="1"/>
          </p:cNvSpPr>
          <p:nvPr>
            <p:ph type="dt" sz="half" idx="10"/>
          </p:nvPr>
        </p:nvSpPr>
        <p:spPr/>
        <p:txBody>
          <a:bodyPr/>
          <a:lstStyle/>
          <a:p>
            <a:fld id="{FC6955E1-A56E-47C6-BEB3-1CEBA6F333EE}" type="datetime1">
              <a:rPr lang="en-IN" smtClean="0"/>
              <a:t>01-08-2025</a:t>
            </a:fld>
            <a:endParaRPr lang="en-IN"/>
          </a:p>
        </p:txBody>
      </p:sp>
      <p:sp>
        <p:nvSpPr>
          <p:cNvPr id="6" name="Footer Placeholder 5">
            <a:extLst>
              <a:ext uri="{FF2B5EF4-FFF2-40B4-BE49-F238E27FC236}">
                <a16:creationId xmlns:a16="http://schemas.microsoft.com/office/drawing/2014/main" id="{4B90150C-0E6C-1CFE-E5B0-121A395834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391930-4265-B5D2-E289-8CF4EF5EC57B}"/>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18650990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5513-5689-A960-8173-8D49DF678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6EE3B1-85E4-4D99-1AAB-91B82EA62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2F239D-755D-80F7-30BF-36D51F4CA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63A2C-B462-22D4-6EAB-8D1EA1DF643E}"/>
              </a:ext>
            </a:extLst>
          </p:cNvPr>
          <p:cNvSpPr>
            <a:spLocks noGrp="1"/>
          </p:cNvSpPr>
          <p:nvPr>
            <p:ph type="dt" sz="half" idx="10"/>
          </p:nvPr>
        </p:nvSpPr>
        <p:spPr/>
        <p:txBody>
          <a:bodyPr/>
          <a:lstStyle/>
          <a:p>
            <a:fld id="{3235EB11-F0ED-4900-87FF-687F11EAE156}" type="datetime1">
              <a:rPr lang="en-IN" smtClean="0"/>
              <a:t>01-08-2025</a:t>
            </a:fld>
            <a:endParaRPr lang="en-IN"/>
          </a:p>
        </p:txBody>
      </p:sp>
      <p:sp>
        <p:nvSpPr>
          <p:cNvPr id="6" name="Footer Placeholder 5">
            <a:extLst>
              <a:ext uri="{FF2B5EF4-FFF2-40B4-BE49-F238E27FC236}">
                <a16:creationId xmlns:a16="http://schemas.microsoft.com/office/drawing/2014/main" id="{237740ED-1EB8-73FD-DB26-0C2B6875E5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51816E-6917-222C-35A3-BE7A2999F6F8}"/>
              </a:ext>
            </a:extLst>
          </p:cNvPr>
          <p:cNvSpPr>
            <a:spLocks noGrp="1"/>
          </p:cNvSpPr>
          <p:nvPr>
            <p:ph type="sldNum" sz="quarter" idx="12"/>
          </p:nvPr>
        </p:nvSpPr>
        <p:spPr/>
        <p:txBody>
          <a:bodyPr/>
          <a:lstStyle/>
          <a:p>
            <a:fld id="{F0860A3E-CC72-4C35-A2CB-FA0A76866CEA}" type="slidenum">
              <a:rPr lang="en-IN" smtClean="0"/>
              <a:t>‹#›</a:t>
            </a:fld>
            <a:endParaRPr lang="en-IN"/>
          </a:p>
        </p:txBody>
      </p:sp>
    </p:spTree>
    <p:extLst>
      <p:ext uri="{BB962C8B-B14F-4D97-AF65-F5344CB8AC3E}">
        <p14:creationId xmlns:p14="http://schemas.microsoft.com/office/powerpoint/2010/main" val="40379025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6E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13A0D-3EBD-F539-0DA7-82609C64A0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0DB9A4-5ED2-3A0A-F5E4-E5BBEDEAAD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45A48A-078E-891B-31BC-1E369847D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46D8F-7096-4649-BB9A-B43353C7D49D}" type="datetime1">
              <a:rPr lang="en-IN" smtClean="0"/>
              <a:t>01-08-2025</a:t>
            </a:fld>
            <a:endParaRPr lang="en-IN"/>
          </a:p>
        </p:txBody>
      </p:sp>
      <p:sp>
        <p:nvSpPr>
          <p:cNvPr id="5" name="Footer Placeholder 4">
            <a:extLst>
              <a:ext uri="{FF2B5EF4-FFF2-40B4-BE49-F238E27FC236}">
                <a16:creationId xmlns:a16="http://schemas.microsoft.com/office/drawing/2014/main" id="{2C1733B5-D16F-964F-DB74-23EA7379F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7BA1EC-904C-C91A-6D48-CE51E6D4B7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60A3E-CC72-4C35-A2CB-FA0A76866CEA}" type="slidenum">
              <a:rPr lang="en-IN" smtClean="0"/>
              <a:t>‹#›</a:t>
            </a:fld>
            <a:endParaRPr lang="en-IN"/>
          </a:p>
        </p:txBody>
      </p:sp>
    </p:spTree>
    <p:extLst>
      <p:ext uri="{BB962C8B-B14F-4D97-AF65-F5344CB8AC3E}">
        <p14:creationId xmlns:p14="http://schemas.microsoft.com/office/powerpoint/2010/main" val="267509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189D8-F86C-3830-1931-C62C0C84BC0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C291A2C-0C59-AB6A-1161-C12FC085F455}"/>
              </a:ext>
            </a:extLst>
          </p:cNvPr>
          <p:cNvSpPr/>
          <p:nvPr/>
        </p:nvSpPr>
        <p:spPr>
          <a:xfrm>
            <a:off x="9158990" y="0"/>
            <a:ext cx="3033009" cy="6858000"/>
          </a:xfrm>
          <a:prstGeom prst="rect">
            <a:avLst/>
          </a:prstGeom>
          <a:solidFill>
            <a:srgbClr val="EDE8F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7DFE445C-220B-A4B3-7E89-40532765C5CA}"/>
              </a:ext>
            </a:extLst>
          </p:cNvPr>
          <p:cNvSpPr/>
          <p:nvPr/>
        </p:nvSpPr>
        <p:spPr>
          <a:xfrm>
            <a:off x="9916854" y="752332"/>
            <a:ext cx="1500425" cy="3705287"/>
          </a:xfrm>
          <a:custGeom>
            <a:avLst/>
            <a:gdLst>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368300 w 1219200"/>
              <a:gd name="connsiteY46" fmla="*/ 2153545 h 2940945"/>
              <a:gd name="connsiteX47" fmla="*/ 393700 w 1219200"/>
              <a:gd name="connsiteY47" fmla="*/ 2090045 h 2940945"/>
              <a:gd name="connsiteX48" fmla="*/ 3175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711200 w 1219200"/>
              <a:gd name="connsiteY61" fmla="*/ 10867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368300 w 1219200"/>
              <a:gd name="connsiteY46" fmla="*/ 2153545 h 2940945"/>
              <a:gd name="connsiteX47" fmla="*/ 355600 w 1219200"/>
              <a:gd name="connsiteY47" fmla="*/ 2077345 h 2940945"/>
              <a:gd name="connsiteX48" fmla="*/ 3175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711200 w 1219200"/>
              <a:gd name="connsiteY61" fmla="*/ 10867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368300 w 1219200"/>
              <a:gd name="connsiteY46" fmla="*/ 2153545 h 2940945"/>
              <a:gd name="connsiteX47" fmla="*/ 355600 w 1219200"/>
              <a:gd name="connsiteY47" fmla="*/ 20773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711200 w 1219200"/>
              <a:gd name="connsiteY61" fmla="*/ 10867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3683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711200 w 1219200"/>
              <a:gd name="connsiteY61" fmla="*/ 10867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711200 w 1219200"/>
              <a:gd name="connsiteY61" fmla="*/ 10867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584200 w 1219200"/>
              <a:gd name="connsiteY15" fmla="*/ 9343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431800 w 1219200"/>
              <a:gd name="connsiteY14" fmla="*/ 870845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55600 w 1219200"/>
              <a:gd name="connsiteY13" fmla="*/ 820045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331787 w 1219200"/>
              <a:gd name="connsiteY13" fmla="*/ 829570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269875 w 1219200"/>
              <a:gd name="connsiteY13" fmla="*/ 858145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09600 w 1219200"/>
              <a:gd name="connsiteY59" fmla="*/ 1112145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269875 w 1219200"/>
              <a:gd name="connsiteY13" fmla="*/ 858145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14363 w 1219200"/>
              <a:gd name="connsiteY59" fmla="*/ 1140720 h 2940945"/>
              <a:gd name="connsiteX60" fmla="*/ 673100 w 1219200"/>
              <a:gd name="connsiteY60" fmla="*/ 1099445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269875 w 1219200"/>
              <a:gd name="connsiteY13" fmla="*/ 858145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787400 w 1219200"/>
              <a:gd name="connsiteY17" fmla="*/ 10994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14363 w 1219200"/>
              <a:gd name="connsiteY59" fmla="*/ 1140720 h 2940945"/>
              <a:gd name="connsiteX60" fmla="*/ 639763 w 1219200"/>
              <a:gd name="connsiteY60" fmla="*/ 1132782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269875 w 1219200"/>
              <a:gd name="connsiteY13" fmla="*/ 858145 h 2940945"/>
              <a:gd name="connsiteX14" fmla="*/ 360362 w 1219200"/>
              <a:gd name="connsiteY14" fmla="*/ 923232 h 2940945"/>
              <a:gd name="connsiteX15" fmla="*/ 482600 w 1219200"/>
              <a:gd name="connsiteY15" fmla="*/ 1023245 h 2940945"/>
              <a:gd name="connsiteX16" fmla="*/ 711200 w 1219200"/>
              <a:gd name="connsiteY16" fmla="*/ 1035945 h 2940945"/>
              <a:gd name="connsiteX17" fmla="*/ 677863 w 1219200"/>
              <a:gd name="connsiteY17" fmla="*/ 11375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14363 w 1219200"/>
              <a:gd name="connsiteY59" fmla="*/ 1140720 h 2940945"/>
              <a:gd name="connsiteX60" fmla="*/ 639763 w 1219200"/>
              <a:gd name="connsiteY60" fmla="*/ 1132782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58045 h 2940945"/>
              <a:gd name="connsiteX1" fmla="*/ 114300 w 1219200"/>
              <a:gd name="connsiteY1" fmla="*/ 70745 h 2940945"/>
              <a:gd name="connsiteX2" fmla="*/ 152400 w 1219200"/>
              <a:gd name="connsiteY2" fmla="*/ 134245 h 2940945"/>
              <a:gd name="connsiteX3" fmla="*/ 165100 w 1219200"/>
              <a:gd name="connsiteY3" fmla="*/ 172345 h 2940945"/>
              <a:gd name="connsiteX4" fmla="*/ 190500 w 1219200"/>
              <a:gd name="connsiteY4" fmla="*/ 286645 h 2940945"/>
              <a:gd name="connsiteX5" fmla="*/ 177800 w 1219200"/>
              <a:gd name="connsiteY5" fmla="*/ 388245 h 2940945"/>
              <a:gd name="connsiteX6" fmla="*/ 127000 w 1219200"/>
              <a:gd name="connsiteY6" fmla="*/ 439045 h 2940945"/>
              <a:gd name="connsiteX7" fmla="*/ 101600 w 1219200"/>
              <a:gd name="connsiteY7" fmla="*/ 502545 h 2940945"/>
              <a:gd name="connsiteX8" fmla="*/ 76200 w 1219200"/>
              <a:gd name="connsiteY8" fmla="*/ 591445 h 2940945"/>
              <a:gd name="connsiteX9" fmla="*/ 88900 w 1219200"/>
              <a:gd name="connsiteY9" fmla="*/ 731145 h 2940945"/>
              <a:gd name="connsiteX10" fmla="*/ 127000 w 1219200"/>
              <a:gd name="connsiteY10" fmla="*/ 756545 h 2940945"/>
              <a:gd name="connsiteX11" fmla="*/ 177800 w 1219200"/>
              <a:gd name="connsiteY11" fmla="*/ 781945 h 2940945"/>
              <a:gd name="connsiteX12" fmla="*/ 215900 w 1219200"/>
              <a:gd name="connsiteY12" fmla="*/ 807345 h 2940945"/>
              <a:gd name="connsiteX13" fmla="*/ 269875 w 1219200"/>
              <a:gd name="connsiteY13" fmla="*/ 858145 h 2940945"/>
              <a:gd name="connsiteX14" fmla="*/ 360362 w 1219200"/>
              <a:gd name="connsiteY14" fmla="*/ 923232 h 2940945"/>
              <a:gd name="connsiteX15" fmla="*/ 482600 w 1219200"/>
              <a:gd name="connsiteY15" fmla="*/ 1023245 h 2940945"/>
              <a:gd name="connsiteX16" fmla="*/ 601662 w 1219200"/>
              <a:gd name="connsiteY16" fmla="*/ 1074045 h 2940945"/>
              <a:gd name="connsiteX17" fmla="*/ 677863 w 1219200"/>
              <a:gd name="connsiteY17" fmla="*/ 1137545 h 2940945"/>
              <a:gd name="connsiteX18" fmla="*/ 825500 w 1219200"/>
              <a:gd name="connsiteY18" fmla="*/ 1150245 h 2940945"/>
              <a:gd name="connsiteX19" fmla="*/ 901700 w 1219200"/>
              <a:gd name="connsiteY19" fmla="*/ 1226445 h 2940945"/>
              <a:gd name="connsiteX20" fmla="*/ 914400 w 1219200"/>
              <a:gd name="connsiteY20" fmla="*/ 1404245 h 2940945"/>
              <a:gd name="connsiteX21" fmla="*/ 1003300 w 1219200"/>
              <a:gd name="connsiteY21" fmla="*/ 1493145 h 2940945"/>
              <a:gd name="connsiteX22" fmla="*/ 1079500 w 1219200"/>
              <a:gd name="connsiteY22" fmla="*/ 1531245 h 2940945"/>
              <a:gd name="connsiteX23" fmla="*/ 1143000 w 1219200"/>
              <a:gd name="connsiteY23" fmla="*/ 1594745 h 2940945"/>
              <a:gd name="connsiteX24" fmla="*/ 1181100 w 1219200"/>
              <a:gd name="connsiteY24" fmla="*/ 1709045 h 2940945"/>
              <a:gd name="connsiteX25" fmla="*/ 1219200 w 1219200"/>
              <a:gd name="connsiteY25" fmla="*/ 1874145 h 2940945"/>
              <a:gd name="connsiteX26" fmla="*/ 1155700 w 1219200"/>
              <a:gd name="connsiteY26" fmla="*/ 2090045 h 2940945"/>
              <a:gd name="connsiteX27" fmla="*/ 1117600 w 1219200"/>
              <a:gd name="connsiteY27" fmla="*/ 2115445 h 2940945"/>
              <a:gd name="connsiteX28" fmla="*/ 927100 w 1219200"/>
              <a:gd name="connsiteY28" fmla="*/ 2090045 h 2940945"/>
              <a:gd name="connsiteX29" fmla="*/ 787400 w 1219200"/>
              <a:gd name="connsiteY29" fmla="*/ 2077345 h 2940945"/>
              <a:gd name="connsiteX30" fmla="*/ 800100 w 1219200"/>
              <a:gd name="connsiteY30" fmla="*/ 2204345 h 2940945"/>
              <a:gd name="connsiteX31" fmla="*/ 838200 w 1219200"/>
              <a:gd name="connsiteY31" fmla="*/ 2318645 h 2940945"/>
              <a:gd name="connsiteX32" fmla="*/ 850900 w 1219200"/>
              <a:gd name="connsiteY32" fmla="*/ 2356745 h 2940945"/>
              <a:gd name="connsiteX33" fmla="*/ 863600 w 1219200"/>
              <a:gd name="connsiteY33" fmla="*/ 2407545 h 2940945"/>
              <a:gd name="connsiteX34" fmla="*/ 914400 w 1219200"/>
              <a:gd name="connsiteY34" fmla="*/ 2483745 h 2940945"/>
              <a:gd name="connsiteX35" fmla="*/ 927100 w 1219200"/>
              <a:gd name="connsiteY35" fmla="*/ 2559945 h 2940945"/>
              <a:gd name="connsiteX36" fmla="*/ 939800 w 1219200"/>
              <a:gd name="connsiteY36" fmla="*/ 2598045 h 2940945"/>
              <a:gd name="connsiteX37" fmla="*/ 901700 w 1219200"/>
              <a:gd name="connsiteY37" fmla="*/ 2775845 h 2940945"/>
              <a:gd name="connsiteX38" fmla="*/ 850900 w 1219200"/>
              <a:gd name="connsiteY38" fmla="*/ 2839345 h 2940945"/>
              <a:gd name="connsiteX39" fmla="*/ 749300 w 1219200"/>
              <a:gd name="connsiteY39" fmla="*/ 2890145 h 2940945"/>
              <a:gd name="connsiteX40" fmla="*/ 609600 w 1219200"/>
              <a:gd name="connsiteY40" fmla="*/ 2928245 h 2940945"/>
              <a:gd name="connsiteX41" fmla="*/ 508000 w 1219200"/>
              <a:gd name="connsiteY41" fmla="*/ 2940945 h 2940945"/>
              <a:gd name="connsiteX42" fmla="*/ 241300 w 1219200"/>
              <a:gd name="connsiteY42" fmla="*/ 2864745 h 2940945"/>
              <a:gd name="connsiteX43" fmla="*/ 190500 w 1219200"/>
              <a:gd name="connsiteY43" fmla="*/ 2763145 h 2940945"/>
              <a:gd name="connsiteX44" fmla="*/ 266700 w 1219200"/>
              <a:gd name="connsiteY44" fmla="*/ 2305945 h 2940945"/>
              <a:gd name="connsiteX45" fmla="*/ 279400 w 1219200"/>
              <a:gd name="connsiteY45" fmla="*/ 2267845 h 2940945"/>
              <a:gd name="connsiteX46" fmla="*/ 279400 w 1219200"/>
              <a:gd name="connsiteY46" fmla="*/ 2153545 h 2940945"/>
              <a:gd name="connsiteX47" fmla="*/ 241300 w 1219200"/>
              <a:gd name="connsiteY47" fmla="*/ 2064645 h 2940945"/>
              <a:gd name="connsiteX48" fmla="*/ 203200 w 1219200"/>
              <a:gd name="connsiteY48" fmla="*/ 1861445 h 2940945"/>
              <a:gd name="connsiteX49" fmla="*/ 152400 w 1219200"/>
              <a:gd name="connsiteY49" fmla="*/ 1759845 h 2940945"/>
              <a:gd name="connsiteX50" fmla="*/ 63500 w 1219200"/>
              <a:gd name="connsiteY50" fmla="*/ 1645545 h 2940945"/>
              <a:gd name="connsiteX51" fmla="*/ 25400 w 1219200"/>
              <a:gd name="connsiteY51" fmla="*/ 1543945 h 2940945"/>
              <a:gd name="connsiteX52" fmla="*/ 50800 w 1219200"/>
              <a:gd name="connsiteY52" fmla="*/ 1391545 h 2940945"/>
              <a:gd name="connsiteX53" fmla="*/ 127000 w 1219200"/>
              <a:gd name="connsiteY53" fmla="*/ 1315345 h 2940945"/>
              <a:gd name="connsiteX54" fmla="*/ 228600 w 1219200"/>
              <a:gd name="connsiteY54" fmla="*/ 1251845 h 2940945"/>
              <a:gd name="connsiteX55" fmla="*/ 266700 w 1219200"/>
              <a:gd name="connsiteY55" fmla="*/ 1239145 h 2940945"/>
              <a:gd name="connsiteX56" fmla="*/ 381000 w 1219200"/>
              <a:gd name="connsiteY56" fmla="*/ 1201045 h 2940945"/>
              <a:gd name="connsiteX57" fmla="*/ 444500 w 1219200"/>
              <a:gd name="connsiteY57" fmla="*/ 1162945 h 2940945"/>
              <a:gd name="connsiteX58" fmla="*/ 495300 w 1219200"/>
              <a:gd name="connsiteY58" fmla="*/ 1150245 h 2940945"/>
              <a:gd name="connsiteX59" fmla="*/ 614363 w 1219200"/>
              <a:gd name="connsiteY59" fmla="*/ 1140720 h 2940945"/>
              <a:gd name="connsiteX60" fmla="*/ 639763 w 1219200"/>
              <a:gd name="connsiteY60" fmla="*/ 1132782 h 2940945"/>
              <a:gd name="connsiteX61" fmla="*/ 533400 w 1219200"/>
              <a:gd name="connsiteY61" fmla="*/ 1162945 h 2940945"/>
              <a:gd name="connsiteX62" fmla="*/ 863600 w 1219200"/>
              <a:gd name="connsiteY62" fmla="*/ 1048645 h 2940945"/>
              <a:gd name="connsiteX63" fmla="*/ 939800 w 1219200"/>
              <a:gd name="connsiteY63" fmla="*/ 1010545 h 2940945"/>
              <a:gd name="connsiteX64" fmla="*/ 1054100 w 1219200"/>
              <a:gd name="connsiteY64" fmla="*/ 896245 h 2940945"/>
              <a:gd name="connsiteX65" fmla="*/ 1092200 w 1219200"/>
              <a:gd name="connsiteY65" fmla="*/ 781945 h 2940945"/>
              <a:gd name="connsiteX66" fmla="*/ 1054100 w 1219200"/>
              <a:gd name="connsiteY66" fmla="*/ 439045 h 2940945"/>
              <a:gd name="connsiteX67" fmla="*/ 939800 w 1219200"/>
              <a:gd name="connsiteY67" fmla="*/ 312045 h 2940945"/>
              <a:gd name="connsiteX68" fmla="*/ 914400 w 1219200"/>
              <a:gd name="connsiteY68" fmla="*/ 273945 h 2940945"/>
              <a:gd name="connsiteX69" fmla="*/ 901700 w 1219200"/>
              <a:gd name="connsiteY69" fmla="*/ 223145 h 2940945"/>
              <a:gd name="connsiteX70" fmla="*/ 901700 w 1219200"/>
              <a:gd name="connsiteY70" fmla="*/ 7245 h 2940945"/>
              <a:gd name="connsiteX71" fmla="*/ 1041400 w 1219200"/>
              <a:gd name="connsiteY71" fmla="*/ 58045 h 2940945"/>
              <a:gd name="connsiteX0" fmla="*/ 0 w 1219200"/>
              <a:gd name="connsiteY0" fmla="*/ 95578 h 2978478"/>
              <a:gd name="connsiteX1" fmla="*/ 114300 w 1219200"/>
              <a:gd name="connsiteY1" fmla="*/ 108278 h 2978478"/>
              <a:gd name="connsiteX2" fmla="*/ 152400 w 1219200"/>
              <a:gd name="connsiteY2" fmla="*/ 171778 h 2978478"/>
              <a:gd name="connsiteX3" fmla="*/ 165100 w 1219200"/>
              <a:gd name="connsiteY3" fmla="*/ 209878 h 2978478"/>
              <a:gd name="connsiteX4" fmla="*/ 190500 w 1219200"/>
              <a:gd name="connsiteY4" fmla="*/ 324178 h 2978478"/>
              <a:gd name="connsiteX5" fmla="*/ 177800 w 1219200"/>
              <a:gd name="connsiteY5" fmla="*/ 425778 h 2978478"/>
              <a:gd name="connsiteX6" fmla="*/ 127000 w 1219200"/>
              <a:gd name="connsiteY6" fmla="*/ 476578 h 2978478"/>
              <a:gd name="connsiteX7" fmla="*/ 101600 w 1219200"/>
              <a:gd name="connsiteY7" fmla="*/ 540078 h 2978478"/>
              <a:gd name="connsiteX8" fmla="*/ 76200 w 1219200"/>
              <a:gd name="connsiteY8" fmla="*/ 628978 h 2978478"/>
              <a:gd name="connsiteX9" fmla="*/ 88900 w 1219200"/>
              <a:gd name="connsiteY9" fmla="*/ 768678 h 2978478"/>
              <a:gd name="connsiteX10" fmla="*/ 127000 w 1219200"/>
              <a:gd name="connsiteY10" fmla="*/ 794078 h 2978478"/>
              <a:gd name="connsiteX11" fmla="*/ 177800 w 1219200"/>
              <a:gd name="connsiteY11" fmla="*/ 819478 h 2978478"/>
              <a:gd name="connsiteX12" fmla="*/ 215900 w 1219200"/>
              <a:gd name="connsiteY12" fmla="*/ 844878 h 2978478"/>
              <a:gd name="connsiteX13" fmla="*/ 269875 w 1219200"/>
              <a:gd name="connsiteY13" fmla="*/ 895678 h 2978478"/>
              <a:gd name="connsiteX14" fmla="*/ 360362 w 1219200"/>
              <a:gd name="connsiteY14" fmla="*/ 960765 h 2978478"/>
              <a:gd name="connsiteX15" fmla="*/ 482600 w 1219200"/>
              <a:gd name="connsiteY15" fmla="*/ 1060778 h 2978478"/>
              <a:gd name="connsiteX16" fmla="*/ 601662 w 1219200"/>
              <a:gd name="connsiteY16" fmla="*/ 1111578 h 2978478"/>
              <a:gd name="connsiteX17" fmla="*/ 677863 w 1219200"/>
              <a:gd name="connsiteY17" fmla="*/ 1175078 h 2978478"/>
              <a:gd name="connsiteX18" fmla="*/ 825500 w 1219200"/>
              <a:gd name="connsiteY18" fmla="*/ 1187778 h 2978478"/>
              <a:gd name="connsiteX19" fmla="*/ 901700 w 1219200"/>
              <a:gd name="connsiteY19" fmla="*/ 1263978 h 2978478"/>
              <a:gd name="connsiteX20" fmla="*/ 914400 w 1219200"/>
              <a:gd name="connsiteY20" fmla="*/ 1441778 h 2978478"/>
              <a:gd name="connsiteX21" fmla="*/ 1003300 w 1219200"/>
              <a:gd name="connsiteY21" fmla="*/ 1530678 h 2978478"/>
              <a:gd name="connsiteX22" fmla="*/ 1079500 w 1219200"/>
              <a:gd name="connsiteY22" fmla="*/ 1568778 h 2978478"/>
              <a:gd name="connsiteX23" fmla="*/ 1143000 w 1219200"/>
              <a:gd name="connsiteY23" fmla="*/ 1632278 h 2978478"/>
              <a:gd name="connsiteX24" fmla="*/ 1181100 w 1219200"/>
              <a:gd name="connsiteY24" fmla="*/ 1746578 h 2978478"/>
              <a:gd name="connsiteX25" fmla="*/ 1219200 w 1219200"/>
              <a:gd name="connsiteY25" fmla="*/ 1911678 h 2978478"/>
              <a:gd name="connsiteX26" fmla="*/ 1155700 w 1219200"/>
              <a:gd name="connsiteY26" fmla="*/ 2127578 h 2978478"/>
              <a:gd name="connsiteX27" fmla="*/ 1117600 w 1219200"/>
              <a:gd name="connsiteY27" fmla="*/ 2152978 h 2978478"/>
              <a:gd name="connsiteX28" fmla="*/ 927100 w 1219200"/>
              <a:gd name="connsiteY28" fmla="*/ 2127578 h 2978478"/>
              <a:gd name="connsiteX29" fmla="*/ 787400 w 1219200"/>
              <a:gd name="connsiteY29" fmla="*/ 2114878 h 2978478"/>
              <a:gd name="connsiteX30" fmla="*/ 800100 w 1219200"/>
              <a:gd name="connsiteY30" fmla="*/ 2241878 h 2978478"/>
              <a:gd name="connsiteX31" fmla="*/ 838200 w 1219200"/>
              <a:gd name="connsiteY31" fmla="*/ 2356178 h 2978478"/>
              <a:gd name="connsiteX32" fmla="*/ 850900 w 1219200"/>
              <a:gd name="connsiteY32" fmla="*/ 2394278 h 2978478"/>
              <a:gd name="connsiteX33" fmla="*/ 863600 w 1219200"/>
              <a:gd name="connsiteY33" fmla="*/ 2445078 h 2978478"/>
              <a:gd name="connsiteX34" fmla="*/ 914400 w 1219200"/>
              <a:gd name="connsiteY34" fmla="*/ 2521278 h 2978478"/>
              <a:gd name="connsiteX35" fmla="*/ 927100 w 1219200"/>
              <a:gd name="connsiteY35" fmla="*/ 2597478 h 2978478"/>
              <a:gd name="connsiteX36" fmla="*/ 939800 w 1219200"/>
              <a:gd name="connsiteY36" fmla="*/ 2635578 h 2978478"/>
              <a:gd name="connsiteX37" fmla="*/ 901700 w 1219200"/>
              <a:gd name="connsiteY37" fmla="*/ 2813378 h 2978478"/>
              <a:gd name="connsiteX38" fmla="*/ 850900 w 1219200"/>
              <a:gd name="connsiteY38" fmla="*/ 2876878 h 2978478"/>
              <a:gd name="connsiteX39" fmla="*/ 749300 w 1219200"/>
              <a:gd name="connsiteY39" fmla="*/ 2927678 h 2978478"/>
              <a:gd name="connsiteX40" fmla="*/ 609600 w 1219200"/>
              <a:gd name="connsiteY40" fmla="*/ 2965778 h 2978478"/>
              <a:gd name="connsiteX41" fmla="*/ 508000 w 1219200"/>
              <a:gd name="connsiteY41" fmla="*/ 2978478 h 2978478"/>
              <a:gd name="connsiteX42" fmla="*/ 241300 w 1219200"/>
              <a:gd name="connsiteY42" fmla="*/ 2902278 h 2978478"/>
              <a:gd name="connsiteX43" fmla="*/ 190500 w 1219200"/>
              <a:gd name="connsiteY43" fmla="*/ 2800678 h 2978478"/>
              <a:gd name="connsiteX44" fmla="*/ 266700 w 1219200"/>
              <a:gd name="connsiteY44" fmla="*/ 2343478 h 2978478"/>
              <a:gd name="connsiteX45" fmla="*/ 279400 w 1219200"/>
              <a:gd name="connsiteY45" fmla="*/ 2305378 h 2978478"/>
              <a:gd name="connsiteX46" fmla="*/ 279400 w 1219200"/>
              <a:gd name="connsiteY46" fmla="*/ 2191078 h 2978478"/>
              <a:gd name="connsiteX47" fmla="*/ 241300 w 1219200"/>
              <a:gd name="connsiteY47" fmla="*/ 2102178 h 2978478"/>
              <a:gd name="connsiteX48" fmla="*/ 203200 w 1219200"/>
              <a:gd name="connsiteY48" fmla="*/ 1898978 h 2978478"/>
              <a:gd name="connsiteX49" fmla="*/ 152400 w 1219200"/>
              <a:gd name="connsiteY49" fmla="*/ 1797378 h 2978478"/>
              <a:gd name="connsiteX50" fmla="*/ 63500 w 1219200"/>
              <a:gd name="connsiteY50" fmla="*/ 1683078 h 2978478"/>
              <a:gd name="connsiteX51" fmla="*/ 25400 w 1219200"/>
              <a:gd name="connsiteY51" fmla="*/ 1581478 h 2978478"/>
              <a:gd name="connsiteX52" fmla="*/ 50800 w 1219200"/>
              <a:gd name="connsiteY52" fmla="*/ 1429078 h 2978478"/>
              <a:gd name="connsiteX53" fmla="*/ 127000 w 1219200"/>
              <a:gd name="connsiteY53" fmla="*/ 1352878 h 2978478"/>
              <a:gd name="connsiteX54" fmla="*/ 228600 w 1219200"/>
              <a:gd name="connsiteY54" fmla="*/ 1289378 h 2978478"/>
              <a:gd name="connsiteX55" fmla="*/ 266700 w 1219200"/>
              <a:gd name="connsiteY55" fmla="*/ 1276678 h 2978478"/>
              <a:gd name="connsiteX56" fmla="*/ 381000 w 1219200"/>
              <a:gd name="connsiteY56" fmla="*/ 1238578 h 2978478"/>
              <a:gd name="connsiteX57" fmla="*/ 444500 w 1219200"/>
              <a:gd name="connsiteY57" fmla="*/ 1200478 h 2978478"/>
              <a:gd name="connsiteX58" fmla="*/ 495300 w 1219200"/>
              <a:gd name="connsiteY58" fmla="*/ 1187778 h 2978478"/>
              <a:gd name="connsiteX59" fmla="*/ 614363 w 1219200"/>
              <a:gd name="connsiteY59" fmla="*/ 1178253 h 2978478"/>
              <a:gd name="connsiteX60" fmla="*/ 639763 w 1219200"/>
              <a:gd name="connsiteY60" fmla="*/ 1170315 h 2978478"/>
              <a:gd name="connsiteX61" fmla="*/ 533400 w 1219200"/>
              <a:gd name="connsiteY61" fmla="*/ 1200478 h 2978478"/>
              <a:gd name="connsiteX62" fmla="*/ 863600 w 1219200"/>
              <a:gd name="connsiteY62" fmla="*/ 1086178 h 2978478"/>
              <a:gd name="connsiteX63" fmla="*/ 939800 w 1219200"/>
              <a:gd name="connsiteY63" fmla="*/ 1048078 h 2978478"/>
              <a:gd name="connsiteX64" fmla="*/ 1054100 w 1219200"/>
              <a:gd name="connsiteY64" fmla="*/ 933778 h 2978478"/>
              <a:gd name="connsiteX65" fmla="*/ 1092200 w 1219200"/>
              <a:gd name="connsiteY65" fmla="*/ 819478 h 2978478"/>
              <a:gd name="connsiteX66" fmla="*/ 1054100 w 1219200"/>
              <a:gd name="connsiteY66" fmla="*/ 476578 h 2978478"/>
              <a:gd name="connsiteX67" fmla="*/ 939800 w 1219200"/>
              <a:gd name="connsiteY67" fmla="*/ 349578 h 2978478"/>
              <a:gd name="connsiteX68" fmla="*/ 914400 w 1219200"/>
              <a:gd name="connsiteY68" fmla="*/ 311478 h 2978478"/>
              <a:gd name="connsiteX69" fmla="*/ 901700 w 1219200"/>
              <a:gd name="connsiteY69" fmla="*/ 260678 h 2978478"/>
              <a:gd name="connsiteX70" fmla="*/ 901700 w 1219200"/>
              <a:gd name="connsiteY70" fmla="*/ 44778 h 2978478"/>
              <a:gd name="connsiteX71" fmla="*/ 993775 w 1219200"/>
              <a:gd name="connsiteY71" fmla="*/ 5090 h 2978478"/>
              <a:gd name="connsiteX0" fmla="*/ 0 w 1219200"/>
              <a:gd name="connsiteY0" fmla="*/ 95578 h 2978478"/>
              <a:gd name="connsiteX1" fmla="*/ 114300 w 1219200"/>
              <a:gd name="connsiteY1" fmla="*/ 108278 h 2978478"/>
              <a:gd name="connsiteX2" fmla="*/ 152400 w 1219200"/>
              <a:gd name="connsiteY2" fmla="*/ 171778 h 2978478"/>
              <a:gd name="connsiteX3" fmla="*/ 165100 w 1219200"/>
              <a:gd name="connsiteY3" fmla="*/ 209878 h 2978478"/>
              <a:gd name="connsiteX4" fmla="*/ 190500 w 1219200"/>
              <a:gd name="connsiteY4" fmla="*/ 324178 h 2978478"/>
              <a:gd name="connsiteX5" fmla="*/ 177800 w 1219200"/>
              <a:gd name="connsiteY5" fmla="*/ 425778 h 2978478"/>
              <a:gd name="connsiteX6" fmla="*/ 127000 w 1219200"/>
              <a:gd name="connsiteY6" fmla="*/ 476578 h 2978478"/>
              <a:gd name="connsiteX7" fmla="*/ 101600 w 1219200"/>
              <a:gd name="connsiteY7" fmla="*/ 540078 h 2978478"/>
              <a:gd name="connsiteX8" fmla="*/ 76200 w 1219200"/>
              <a:gd name="connsiteY8" fmla="*/ 628978 h 2978478"/>
              <a:gd name="connsiteX9" fmla="*/ 88900 w 1219200"/>
              <a:gd name="connsiteY9" fmla="*/ 768678 h 2978478"/>
              <a:gd name="connsiteX10" fmla="*/ 127000 w 1219200"/>
              <a:gd name="connsiteY10" fmla="*/ 794078 h 2978478"/>
              <a:gd name="connsiteX11" fmla="*/ 177800 w 1219200"/>
              <a:gd name="connsiteY11" fmla="*/ 819478 h 2978478"/>
              <a:gd name="connsiteX12" fmla="*/ 215900 w 1219200"/>
              <a:gd name="connsiteY12" fmla="*/ 844878 h 2978478"/>
              <a:gd name="connsiteX13" fmla="*/ 269875 w 1219200"/>
              <a:gd name="connsiteY13" fmla="*/ 895678 h 2978478"/>
              <a:gd name="connsiteX14" fmla="*/ 360362 w 1219200"/>
              <a:gd name="connsiteY14" fmla="*/ 960765 h 2978478"/>
              <a:gd name="connsiteX15" fmla="*/ 482600 w 1219200"/>
              <a:gd name="connsiteY15" fmla="*/ 1060778 h 2978478"/>
              <a:gd name="connsiteX16" fmla="*/ 601662 w 1219200"/>
              <a:gd name="connsiteY16" fmla="*/ 1111578 h 2978478"/>
              <a:gd name="connsiteX17" fmla="*/ 677863 w 1219200"/>
              <a:gd name="connsiteY17" fmla="*/ 1175078 h 2978478"/>
              <a:gd name="connsiteX18" fmla="*/ 825500 w 1219200"/>
              <a:gd name="connsiteY18" fmla="*/ 1187778 h 2978478"/>
              <a:gd name="connsiteX19" fmla="*/ 901700 w 1219200"/>
              <a:gd name="connsiteY19" fmla="*/ 1263978 h 2978478"/>
              <a:gd name="connsiteX20" fmla="*/ 914400 w 1219200"/>
              <a:gd name="connsiteY20" fmla="*/ 1441778 h 2978478"/>
              <a:gd name="connsiteX21" fmla="*/ 1003300 w 1219200"/>
              <a:gd name="connsiteY21" fmla="*/ 1530678 h 2978478"/>
              <a:gd name="connsiteX22" fmla="*/ 1079500 w 1219200"/>
              <a:gd name="connsiteY22" fmla="*/ 1568778 h 2978478"/>
              <a:gd name="connsiteX23" fmla="*/ 1143000 w 1219200"/>
              <a:gd name="connsiteY23" fmla="*/ 1632278 h 2978478"/>
              <a:gd name="connsiteX24" fmla="*/ 1181100 w 1219200"/>
              <a:gd name="connsiteY24" fmla="*/ 1746578 h 2978478"/>
              <a:gd name="connsiteX25" fmla="*/ 1219200 w 1219200"/>
              <a:gd name="connsiteY25" fmla="*/ 1911678 h 2978478"/>
              <a:gd name="connsiteX26" fmla="*/ 1155700 w 1219200"/>
              <a:gd name="connsiteY26" fmla="*/ 2127578 h 2978478"/>
              <a:gd name="connsiteX27" fmla="*/ 1117600 w 1219200"/>
              <a:gd name="connsiteY27" fmla="*/ 2152978 h 2978478"/>
              <a:gd name="connsiteX28" fmla="*/ 927100 w 1219200"/>
              <a:gd name="connsiteY28" fmla="*/ 2127578 h 2978478"/>
              <a:gd name="connsiteX29" fmla="*/ 787400 w 1219200"/>
              <a:gd name="connsiteY29" fmla="*/ 2114878 h 2978478"/>
              <a:gd name="connsiteX30" fmla="*/ 800100 w 1219200"/>
              <a:gd name="connsiteY30" fmla="*/ 2241878 h 2978478"/>
              <a:gd name="connsiteX31" fmla="*/ 838200 w 1219200"/>
              <a:gd name="connsiteY31" fmla="*/ 2356178 h 2978478"/>
              <a:gd name="connsiteX32" fmla="*/ 850900 w 1219200"/>
              <a:gd name="connsiteY32" fmla="*/ 2394278 h 2978478"/>
              <a:gd name="connsiteX33" fmla="*/ 863600 w 1219200"/>
              <a:gd name="connsiteY33" fmla="*/ 2445078 h 2978478"/>
              <a:gd name="connsiteX34" fmla="*/ 914400 w 1219200"/>
              <a:gd name="connsiteY34" fmla="*/ 2521278 h 2978478"/>
              <a:gd name="connsiteX35" fmla="*/ 927100 w 1219200"/>
              <a:gd name="connsiteY35" fmla="*/ 2597478 h 2978478"/>
              <a:gd name="connsiteX36" fmla="*/ 939800 w 1219200"/>
              <a:gd name="connsiteY36" fmla="*/ 2635578 h 2978478"/>
              <a:gd name="connsiteX37" fmla="*/ 901700 w 1219200"/>
              <a:gd name="connsiteY37" fmla="*/ 2813378 h 2978478"/>
              <a:gd name="connsiteX38" fmla="*/ 850900 w 1219200"/>
              <a:gd name="connsiteY38" fmla="*/ 2876878 h 2978478"/>
              <a:gd name="connsiteX39" fmla="*/ 749300 w 1219200"/>
              <a:gd name="connsiteY39" fmla="*/ 2927678 h 2978478"/>
              <a:gd name="connsiteX40" fmla="*/ 609600 w 1219200"/>
              <a:gd name="connsiteY40" fmla="*/ 2965778 h 2978478"/>
              <a:gd name="connsiteX41" fmla="*/ 508000 w 1219200"/>
              <a:gd name="connsiteY41" fmla="*/ 2978478 h 2978478"/>
              <a:gd name="connsiteX42" fmla="*/ 241300 w 1219200"/>
              <a:gd name="connsiteY42" fmla="*/ 2902278 h 2978478"/>
              <a:gd name="connsiteX43" fmla="*/ 190500 w 1219200"/>
              <a:gd name="connsiteY43" fmla="*/ 2800678 h 2978478"/>
              <a:gd name="connsiteX44" fmla="*/ 266700 w 1219200"/>
              <a:gd name="connsiteY44" fmla="*/ 2343478 h 2978478"/>
              <a:gd name="connsiteX45" fmla="*/ 279400 w 1219200"/>
              <a:gd name="connsiteY45" fmla="*/ 2305378 h 2978478"/>
              <a:gd name="connsiteX46" fmla="*/ 279400 w 1219200"/>
              <a:gd name="connsiteY46" fmla="*/ 2191078 h 2978478"/>
              <a:gd name="connsiteX47" fmla="*/ 241300 w 1219200"/>
              <a:gd name="connsiteY47" fmla="*/ 2102178 h 2978478"/>
              <a:gd name="connsiteX48" fmla="*/ 203200 w 1219200"/>
              <a:gd name="connsiteY48" fmla="*/ 1898978 h 2978478"/>
              <a:gd name="connsiteX49" fmla="*/ 152400 w 1219200"/>
              <a:gd name="connsiteY49" fmla="*/ 1797378 h 2978478"/>
              <a:gd name="connsiteX50" fmla="*/ 63500 w 1219200"/>
              <a:gd name="connsiteY50" fmla="*/ 1683078 h 2978478"/>
              <a:gd name="connsiteX51" fmla="*/ 25400 w 1219200"/>
              <a:gd name="connsiteY51" fmla="*/ 1581478 h 2978478"/>
              <a:gd name="connsiteX52" fmla="*/ 50800 w 1219200"/>
              <a:gd name="connsiteY52" fmla="*/ 1429078 h 2978478"/>
              <a:gd name="connsiteX53" fmla="*/ 127000 w 1219200"/>
              <a:gd name="connsiteY53" fmla="*/ 1352878 h 2978478"/>
              <a:gd name="connsiteX54" fmla="*/ 228600 w 1219200"/>
              <a:gd name="connsiteY54" fmla="*/ 1289378 h 2978478"/>
              <a:gd name="connsiteX55" fmla="*/ 266700 w 1219200"/>
              <a:gd name="connsiteY55" fmla="*/ 1276678 h 2978478"/>
              <a:gd name="connsiteX56" fmla="*/ 381000 w 1219200"/>
              <a:gd name="connsiteY56" fmla="*/ 1238578 h 2978478"/>
              <a:gd name="connsiteX57" fmla="*/ 444500 w 1219200"/>
              <a:gd name="connsiteY57" fmla="*/ 1200478 h 2978478"/>
              <a:gd name="connsiteX58" fmla="*/ 495300 w 1219200"/>
              <a:gd name="connsiteY58" fmla="*/ 1187778 h 2978478"/>
              <a:gd name="connsiteX59" fmla="*/ 614363 w 1219200"/>
              <a:gd name="connsiteY59" fmla="*/ 1178253 h 2978478"/>
              <a:gd name="connsiteX60" fmla="*/ 639763 w 1219200"/>
              <a:gd name="connsiteY60" fmla="*/ 1170315 h 2978478"/>
              <a:gd name="connsiteX61" fmla="*/ 609600 w 1219200"/>
              <a:gd name="connsiteY61" fmla="*/ 1174284 h 2978478"/>
              <a:gd name="connsiteX62" fmla="*/ 863600 w 1219200"/>
              <a:gd name="connsiteY62" fmla="*/ 1086178 h 2978478"/>
              <a:gd name="connsiteX63" fmla="*/ 939800 w 1219200"/>
              <a:gd name="connsiteY63" fmla="*/ 1048078 h 2978478"/>
              <a:gd name="connsiteX64" fmla="*/ 1054100 w 1219200"/>
              <a:gd name="connsiteY64" fmla="*/ 933778 h 2978478"/>
              <a:gd name="connsiteX65" fmla="*/ 1092200 w 1219200"/>
              <a:gd name="connsiteY65" fmla="*/ 819478 h 2978478"/>
              <a:gd name="connsiteX66" fmla="*/ 1054100 w 1219200"/>
              <a:gd name="connsiteY66" fmla="*/ 476578 h 2978478"/>
              <a:gd name="connsiteX67" fmla="*/ 939800 w 1219200"/>
              <a:gd name="connsiteY67" fmla="*/ 349578 h 2978478"/>
              <a:gd name="connsiteX68" fmla="*/ 914400 w 1219200"/>
              <a:gd name="connsiteY68" fmla="*/ 311478 h 2978478"/>
              <a:gd name="connsiteX69" fmla="*/ 901700 w 1219200"/>
              <a:gd name="connsiteY69" fmla="*/ 260678 h 2978478"/>
              <a:gd name="connsiteX70" fmla="*/ 901700 w 1219200"/>
              <a:gd name="connsiteY70" fmla="*/ 44778 h 2978478"/>
              <a:gd name="connsiteX71" fmla="*/ 993775 w 1219200"/>
              <a:gd name="connsiteY71" fmla="*/ 5090 h 2978478"/>
              <a:gd name="connsiteX0" fmla="*/ 0 w 1219200"/>
              <a:gd name="connsiteY0" fmla="*/ 95578 h 2978478"/>
              <a:gd name="connsiteX1" fmla="*/ 114300 w 1219200"/>
              <a:gd name="connsiteY1" fmla="*/ 108278 h 2978478"/>
              <a:gd name="connsiteX2" fmla="*/ 152400 w 1219200"/>
              <a:gd name="connsiteY2" fmla="*/ 171778 h 2978478"/>
              <a:gd name="connsiteX3" fmla="*/ 165100 w 1219200"/>
              <a:gd name="connsiteY3" fmla="*/ 209878 h 2978478"/>
              <a:gd name="connsiteX4" fmla="*/ 190500 w 1219200"/>
              <a:gd name="connsiteY4" fmla="*/ 324178 h 2978478"/>
              <a:gd name="connsiteX5" fmla="*/ 177800 w 1219200"/>
              <a:gd name="connsiteY5" fmla="*/ 425778 h 2978478"/>
              <a:gd name="connsiteX6" fmla="*/ 127000 w 1219200"/>
              <a:gd name="connsiteY6" fmla="*/ 476578 h 2978478"/>
              <a:gd name="connsiteX7" fmla="*/ 101600 w 1219200"/>
              <a:gd name="connsiteY7" fmla="*/ 540078 h 2978478"/>
              <a:gd name="connsiteX8" fmla="*/ 76200 w 1219200"/>
              <a:gd name="connsiteY8" fmla="*/ 628978 h 2978478"/>
              <a:gd name="connsiteX9" fmla="*/ 88900 w 1219200"/>
              <a:gd name="connsiteY9" fmla="*/ 768678 h 2978478"/>
              <a:gd name="connsiteX10" fmla="*/ 127000 w 1219200"/>
              <a:gd name="connsiteY10" fmla="*/ 794078 h 2978478"/>
              <a:gd name="connsiteX11" fmla="*/ 177800 w 1219200"/>
              <a:gd name="connsiteY11" fmla="*/ 819478 h 2978478"/>
              <a:gd name="connsiteX12" fmla="*/ 215900 w 1219200"/>
              <a:gd name="connsiteY12" fmla="*/ 844878 h 2978478"/>
              <a:gd name="connsiteX13" fmla="*/ 269875 w 1219200"/>
              <a:gd name="connsiteY13" fmla="*/ 895678 h 2978478"/>
              <a:gd name="connsiteX14" fmla="*/ 360362 w 1219200"/>
              <a:gd name="connsiteY14" fmla="*/ 960765 h 2978478"/>
              <a:gd name="connsiteX15" fmla="*/ 482600 w 1219200"/>
              <a:gd name="connsiteY15" fmla="*/ 1060778 h 2978478"/>
              <a:gd name="connsiteX16" fmla="*/ 601662 w 1219200"/>
              <a:gd name="connsiteY16" fmla="*/ 1111578 h 2978478"/>
              <a:gd name="connsiteX17" fmla="*/ 677863 w 1219200"/>
              <a:gd name="connsiteY17" fmla="*/ 1175078 h 2978478"/>
              <a:gd name="connsiteX18" fmla="*/ 825500 w 1219200"/>
              <a:gd name="connsiteY18" fmla="*/ 1187778 h 2978478"/>
              <a:gd name="connsiteX19" fmla="*/ 901700 w 1219200"/>
              <a:gd name="connsiteY19" fmla="*/ 1263978 h 2978478"/>
              <a:gd name="connsiteX20" fmla="*/ 914400 w 1219200"/>
              <a:gd name="connsiteY20" fmla="*/ 1441778 h 2978478"/>
              <a:gd name="connsiteX21" fmla="*/ 1003300 w 1219200"/>
              <a:gd name="connsiteY21" fmla="*/ 1530678 h 2978478"/>
              <a:gd name="connsiteX22" fmla="*/ 1079500 w 1219200"/>
              <a:gd name="connsiteY22" fmla="*/ 1568778 h 2978478"/>
              <a:gd name="connsiteX23" fmla="*/ 1143000 w 1219200"/>
              <a:gd name="connsiteY23" fmla="*/ 1632278 h 2978478"/>
              <a:gd name="connsiteX24" fmla="*/ 1181100 w 1219200"/>
              <a:gd name="connsiteY24" fmla="*/ 1746578 h 2978478"/>
              <a:gd name="connsiteX25" fmla="*/ 1219200 w 1219200"/>
              <a:gd name="connsiteY25" fmla="*/ 1911678 h 2978478"/>
              <a:gd name="connsiteX26" fmla="*/ 1155700 w 1219200"/>
              <a:gd name="connsiteY26" fmla="*/ 2127578 h 2978478"/>
              <a:gd name="connsiteX27" fmla="*/ 1117600 w 1219200"/>
              <a:gd name="connsiteY27" fmla="*/ 2152978 h 2978478"/>
              <a:gd name="connsiteX28" fmla="*/ 927100 w 1219200"/>
              <a:gd name="connsiteY28" fmla="*/ 2127578 h 2978478"/>
              <a:gd name="connsiteX29" fmla="*/ 787400 w 1219200"/>
              <a:gd name="connsiteY29" fmla="*/ 2114878 h 2978478"/>
              <a:gd name="connsiteX30" fmla="*/ 800100 w 1219200"/>
              <a:gd name="connsiteY30" fmla="*/ 2241878 h 2978478"/>
              <a:gd name="connsiteX31" fmla="*/ 838200 w 1219200"/>
              <a:gd name="connsiteY31" fmla="*/ 2356178 h 2978478"/>
              <a:gd name="connsiteX32" fmla="*/ 850900 w 1219200"/>
              <a:gd name="connsiteY32" fmla="*/ 2394278 h 2978478"/>
              <a:gd name="connsiteX33" fmla="*/ 863600 w 1219200"/>
              <a:gd name="connsiteY33" fmla="*/ 2445078 h 2978478"/>
              <a:gd name="connsiteX34" fmla="*/ 914400 w 1219200"/>
              <a:gd name="connsiteY34" fmla="*/ 2521278 h 2978478"/>
              <a:gd name="connsiteX35" fmla="*/ 927100 w 1219200"/>
              <a:gd name="connsiteY35" fmla="*/ 2597478 h 2978478"/>
              <a:gd name="connsiteX36" fmla="*/ 939800 w 1219200"/>
              <a:gd name="connsiteY36" fmla="*/ 2635578 h 2978478"/>
              <a:gd name="connsiteX37" fmla="*/ 901700 w 1219200"/>
              <a:gd name="connsiteY37" fmla="*/ 2813378 h 2978478"/>
              <a:gd name="connsiteX38" fmla="*/ 850900 w 1219200"/>
              <a:gd name="connsiteY38" fmla="*/ 2876878 h 2978478"/>
              <a:gd name="connsiteX39" fmla="*/ 749300 w 1219200"/>
              <a:gd name="connsiteY39" fmla="*/ 2927678 h 2978478"/>
              <a:gd name="connsiteX40" fmla="*/ 609600 w 1219200"/>
              <a:gd name="connsiteY40" fmla="*/ 2965778 h 2978478"/>
              <a:gd name="connsiteX41" fmla="*/ 508000 w 1219200"/>
              <a:gd name="connsiteY41" fmla="*/ 2978478 h 2978478"/>
              <a:gd name="connsiteX42" fmla="*/ 241300 w 1219200"/>
              <a:gd name="connsiteY42" fmla="*/ 2902278 h 2978478"/>
              <a:gd name="connsiteX43" fmla="*/ 190500 w 1219200"/>
              <a:gd name="connsiteY43" fmla="*/ 2800678 h 2978478"/>
              <a:gd name="connsiteX44" fmla="*/ 266700 w 1219200"/>
              <a:gd name="connsiteY44" fmla="*/ 2343478 h 2978478"/>
              <a:gd name="connsiteX45" fmla="*/ 279400 w 1219200"/>
              <a:gd name="connsiteY45" fmla="*/ 2305378 h 2978478"/>
              <a:gd name="connsiteX46" fmla="*/ 279400 w 1219200"/>
              <a:gd name="connsiteY46" fmla="*/ 2191078 h 2978478"/>
              <a:gd name="connsiteX47" fmla="*/ 241300 w 1219200"/>
              <a:gd name="connsiteY47" fmla="*/ 2102178 h 2978478"/>
              <a:gd name="connsiteX48" fmla="*/ 203200 w 1219200"/>
              <a:gd name="connsiteY48" fmla="*/ 1898978 h 2978478"/>
              <a:gd name="connsiteX49" fmla="*/ 152400 w 1219200"/>
              <a:gd name="connsiteY49" fmla="*/ 1797378 h 2978478"/>
              <a:gd name="connsiteX50" fmla="*/ 63500 w 1219200"/>
              <a:gd name="connsiteY50" fmla="*/ 1683078 h 2978478"/>
              <a:gd name="connsiteX51" fmla="*/ 25400 w 1219200"/>
              <a:gd name="connsiteY51" fmla="*/ 1581478 h 2978478"/>
              <a:gd name="connsiteX52" fmla="*/ 50800 w 1219200"/>
              <a:gd name="connsiteY52" fmla="*/ 1429078 h 2978478"/>
              <a:gd name="connsiteX53" fmla="*/ 127000 w 1219200"/>
              <a:gd name="connsiteY53" fmla="*/ 1352878 h 2978478"/>
              <a:gd name="connsiteX54" fmla="*/ 228600 w 1219200"/>
              <a:gd name="connsiteY54" fmla="*/ 1289378 h 2978478"/>
              <a:gd name="connsiteX55" fmla="*/ 266700 w 1219200"/>
              <a:gd name="connsiteY55" fmla="*/ 1276678 h 2978478"/>
              <a:gd name="connsiteX56" fmla="*/ 381000 w 1219200"/>
              <a:gd name="connsiteY56" fmla="*/ 1238578 h 2978478"/>
              <a:gd name="connsiteX57" fmla="*/ 444500 w 1219200"/>
              <a:gd name="connsiteY57" fmla="*/ 1200478 h 2978478"/>
              <a:gd name="connsiteX58" fmla="*/ 495300 w 1219200"/>
              <a:gd name="connsiteY58" fmla="*/ 1187778 h 2978478"/>
              <a:gd name="connsiteX59" fmla="*/ 614363 w 1219200"/>
              <a:gd name="connsiteY59" fmla="*/ 1178253 h 2978478"/>
              <a:gd name="connsiteX60" fmla="*/ 639763 w 1219200"/>
              <a:gd name="connsiteY60" fmla="*/ 1170315 h 2978478"/>
              <a:gd name="connsiteX61" fmla="*/ 626268 w 1219200"/>
              <a:gd name="connsiteY61" fmla="*/ 1164759 h 2978478"/>
              <a:gd name="connsiteX62" fmla="*/ 863600 w 1219200"/>
              <a:gd name="connsiteY62" fmla="*/ 1086178 h 2978478"/>
              <a:gd name="connsiteX63" fmla="*/ 939800 w 1219200"/>
              <a:gd name="connsiteY63" fmla="*/ 1048078 h 2978478"/>
              <a:gd name="connsiteX64" fmla="*/ 1054100 w 1219200"/>
              <a:gd name="connsiteY64" fmla="*/ 933778 h 2978478"/>
              <a:gd name="connsiteX65" fmla="*/ 1092200 w 1219200"/>
              <a:gd name="connsiteY65" fmla="*/ 819478 h 2978478"/>
              <a:gd name="connsiteX66" fmla="*/ 1054100 w 1219200"/>
              <a:gd name="connsiteY66" fmla="*/ 476578 h 2978478"/>
              <a:gd name="connsiteX67" fmla="*/ 939800 w 1219200"/>
              <a:gd name="connsiteY67" fmla="*/ 349578 h 2978478"/>
              <a:gd name="connsiteX68" fmla="*/ 914400 w 1219200"/>
              <a:gd name="connsiteY68" fmla="*/ 311478 h 2978478"/>
              <a:gd name="connsiteX69" fmla="*/ 901700 w 1219200"/>
              <a:gd name="connsiteY69" fmla="*/ 260678 h 2978478"/>
              <a:gd name="connsiteX70" fmla="*/ 901700 w 1219200"/>
              <a:gd name="connsiteY70" fmla="*/ 44778 h 2978478"/>
              <a:gd name="connsiteX71" fmla="*/ 993775 w 1219200"/>
              <a:gd name="connsiteY71" fmla="*/ 5090 h 29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19200" h="2978478">
                <a:moveTo>
                  <a:pt x="0" y="95578"/>
                </a:moveTo>
                <a:cubicBezTo>
                  <a:pt x="38100" y="99811"/>
                  <a:pt x="80013" y="91134"/>
                  <a:pt x="114300" y="108278"/>
                </a:cubicBezTo>
                <a:cubicBezTo>
                  <a:pt x="136378" y="119317"/>
                  <a:pt x="141361" y="149700"/>
                  <a:pt x="152400" y="171778"/>
                </a:cubicBezTo>
                <a:cubicBezTo>
                  <a:pt x="158387" y="183752"/>
                  <a:pt x="161422" y="197006"/>
                  <a:pt x="165100" y="209878"/>
                </a:cubicBezTo>
                <a:cubicBezTo>
                  <a:pt x="177057" y="251727"/>
                  <a:pt x="181770" y="280530"/>
                  <a:pt x="190500" y="324178"/>
                </a:cubicBezTo>
                <a:cubicBezTo>
                  <a:pt x="186267" y="358045"/>
                  <a:pt x="190927" y="394273"/>
                  <a:pt x="177800" y="425778"/>
                </a:cubicBezTo>
                <a:cubicBezTo>
                  <a:pt x="168589" y="447883"/>
                  <a:pt x="140284" y="456653"/>
                  <a:pt x="127000" y="476578"/>
                </a:cubicBezTo>
                <a:cubicBezTo>
                  <a:pt x="114354" y="495546"/>
                  <a:pt x="109605" y="518732"/>
                  <a:pt x="101600" y="540078"/>
                </a:cubicBezTo>
                <a:cubicBezTo>
                  <a:pt x="87935" y="576517"/>
                  <a:pt x="86208" y="588946"/>
                  <a:pt x="76200" y="628978"/>
                </a:cubicBezTo>
                <a:cubicBezTo>
                  <a:pt x="80433" y="675545"/>
                  <a:pt x="75149" y="723987"/>
                  <a:pt x="88900" y="768678"/>
                </a:cubicBezTo>
                <a:cubicBezTo>
                  <a:pt x="93389" y="783267"/>
                  <a:pt x="113748" y="786505"/>
                  <a:pt x="127000" y="794078"/>
                </a:cubicBezTo>
                <a:cubicBezTo>
                  <a:pt x="143438" y="803471"/>
                  <a:pt x="161362" y="810085"/>
                  <a:pt x="177800" y="819478"/>
                </a:cubicBezTo>
                <a:cubicBezTo>
                  <a:pt x="191052" y="827051"/>
                  <a:pt x="200554" y="832178"/>
                  <a:pt x="215900" y="844878"/>
                </a:cubicBezTo>
                <a:cubicBezTo>
                  <a:pt x="231246" y="857578"/>
                  <a:pt x="223308" y="891445"/>
                  <a:pt x="269875" y="895678"/>
                </a:cubicBezTo>
                <a:cubicBezTo>
                  <a:pt x="354021" y="923727"/>
                  <a:pt x="324908" y="933248"/>
                  <a:pt x="360362" y="960765"/>
                </a:cubicBezTo>
                <a:cubicBezTo>
                  <a:pt x="395816" y="988282"/>
                  <a:pt x="403138" y="1044886"/>
                  <a:pt x="482600" y="1060778"/>
                </a:cubicBezTo>
                <a:lnTo>
                  <a:pt x="601662" y="1111578"/>
                </a:lnTo>
                <a:cubicBezTo>
                  <a:pt x="627323" y="1132428"/>
                  <a:pt x="640557" y="1162378"/>
                  <a:pt x="677863" y="1175078"/>
                </a:cubicBezTo>
                <a:cubicBezTo>
                  <a:pt x="715169" y="1187778"/>
                  <a:pt x="788194" y="1172961"/>
                  <a:pt x="825500" y="1187778"/>
                </a:cubicBezTo>
                <a:cubicBezTo>
                  <a:pt x="862806" y="1202595"/>
                  <a:pt x="841840" y="1174188"/>
                  <a:pt x="901700" y="1263978"/>
                </a:cubicBezTo>
                <a:cubicBezTo>
                  <a:pt x="905933" y="1323245"/>
                  <a:pt x="904632" y="1383169"/>
                  <a:pt x="914400" y="1441778"/>
                </a:cubicBezTo>
                <a:cubicBezTo>
                  <a:pt x="924006" y="1499415"/>
                  <a:pt x="958552" y="1502710"/>
                  <a:pt x="1003300" y="1530678"/>
                </a:cubicBezTo>
                <a:cubicBezTo>
                  <a:pt x="1059573" y="1565848"/>
                  <a:pt x="1020750" y="1549195"/>
                  <a:pt x="1079500" y="1568778"/>
                </a:cubicBezTo>
                <a:cubicBezTo>
                  <a:pt x="1100667" y="1589945"/>
                  <a:pt x="1124622" y="1608649"/>
                  <a:pt x="1143000" y="1632278"/>
                </a:cubicBezTo>
                <a:cubicBezTo>
                  <a:pt x="1172503" y="1670210"/>
                  <a:pt x="1171016" y="1701198"/>
                  <a:pt x="1181100" y="1746578"/>
                </a:cubicBezTo>
                <a:cubicBezTo>
                  <a:pt x="1193352" y="1801713"/>
                  <a:pt x="1206500" y="1856645"/>
                  <a:pt x="1219200" y="1911678"/>
                </a:cubicBezTo>
                <a:cubicBezTo>
                  <a:pt x="1198033" y="1983645"/>
                  <a:pt x="1184810" y="2058442"/>
                  <a:pt x="1155700" y="2127578"/>
                </a:cubicBezTo>
                <a:cubicBezTo>
                  <a:pt x="1149777" y="2141645"/>
                  <a:pt x="1132864" y="2152978"/>
                  <a:pt x="1117600" y="2152978"/>
                </a:cubicBezTo>
                <a:cubicBezTo>
                  <a:pt x="1053538" y="2152978"/>
                  <a:pt x="990600" y="2136045"/>
                  <a:pt x="927100" y="2127578"/>
                </a:cubicBezTo>
                <a:cubicBezTo>
                  <a:pt x="894344" y="2105741"/>
                  <a:pt x="828696" y="2049985"/>
                  <a:pt x="787400" y="2114878"/>
                </a:cubicBezTo>
                <a:cubicBezTo>
                  <a:pt x="764559" y="2150771"/>
                  <a:pt x="794477" y="2199707"/>
                  <a:pt x="800100" y="2241878"/>
                </a:cubicBezTo>
                <a:cubicBezTo>
                  <a:pt x="811150" y="2324751"/>
                  <a:pt x="807850" y="2285362"/>
                  <a:pt x="838200" y="2356178"/>
                </a:cubicBezTo>
                <a:cubicBezTo>
                  <a:pt x="843473" y="2368483"/>
                  <a:pt x="847222" y="2381406"/>
                  <a:pt x="850900" y="2394278"/>
                </a:cubicBezTo>
                <a:cubicBezTo>
                  <a:pt x="855695" y="2411061"/>
                  <a:pt x="855794" y="2429466"/>
                  <a:pt x="863600" y="2445078"/>
                </a:cubicBezTo>
                <a:cubicBezTo>
                  <a:pt x="877252" y="2472382"/>
                  <a:pt x="897467" y="2495878"/>
                  <a:pt x="914400" y="2521278"/>
                </a:cubicBezTo>
                <a:cubicBezTo>
                  <a:pt x="918633" y="2546678"/>
                  <a:pt x="921514" y="2572341"/>
                  <a:pt x="927100" y="2597478"/>
                </a:cubicBezTo>
                <a:cubicBezTo>
                  <a:pt x="930004" y="2610546"/>
                  <a:pt x="941364" y="2622283"/>
                  <a:pt x="939800" y="2635578"/>
                </a:cubicBezTo>
                <a:cubicBezTo>
                  <a:pt x="932718" y="2695775"/>
                  <a:pt x="922654" y="2756503"/>
                  <a:pt x="901700" y="2813378"/>
                </a:cubicBezTo>
                <a:cubicBezTo>
                  <a:pt x="892329" y="2838813"/>
                  <a:pt x="871160" y="2858869"/>
                  <a:pt x="850900" y="2876878"/>
                </a:cubicBezTo>
                <a:cubicBezTo>
                  <a:pt x="820787" y="2903645"/>
                  <a:pt x="786485" y="2917054"/>
                  <a:pt x="749300" y="2927678"/>
                </a:cubicBezTo>
                <a:cubicBezTo>
                  <a:pt x="702890" y="2940938"/>
                  <a:pt x="656832" y="2955834"/>
                  <a:pt x="609600" y="2965778"/>
                </a:cubicBezTo>
                <a:cubicBezTo>
                  <a:pt x="576202" y="2972809"/>
                  <a:pt x="541867" y="2974245"/>
                  <a:pt x="508000" y="2978478"/>
                </a:cubicBezTo>
                <a:cubicBezTo>
                  <a:pt x="419100" y="2953078"/>
                  <a:pt x="321970" y="2947453"/>
                  <a:pt x="241300" y="2902278"/>
                </a:cubicBezTo>
                <a:cubicBezTo>
                  <a:pt x="208263" y="2883777"/>
                  <a:pt x="193560" y="2838418"/>
                  <a:pt x="190500" y="2800678"/>
                </a:cubicBezTo>
                <a:cubicBezTo>
                  <a:pt x="162455" y="2454784"/>
                  <a:pt x="144252" y="2514905"/>
                  <a:pt x="266700" y="2343478"/>
                </a:cubicBezTo>
                <a:cubicBezTo>
                  <a:pt x="270933" y="2330778"/>
                  <a:pt x="277283" y="2330778"/>
                  <a:pt x="279400" y="2305378"/>
                </a:cubicBezTo>
                <a:cubicBezTo>
                  <a:pt x="281517" y="2279978"/>
                  <a:pt x="261474" y="2235893"/>
                  <a:pt x="279400" y="2191078"/>
                </a:cubicBezTo>
                <a:cubicBezTo>
                  <a:pt x="287867" y="2169911"/>
                  <a:pt x="232833" y="2123345"/>
                  <a:pt x="241300" y="2102178"/>
                </a:cubicBezTo>
                <a:cubicBezTo>
                  <a:pt x="215900" y="2025978"/>
                  <a:pt x="218017" y="1949778"/>
                  <a:pt x="203200" y="1898978"/>
                </a:cubicBezTo>
                <a:cubicBezTo>
                  <a:pt x="188383" y="1848178"/>
                  <a:pt x="175683" y="1833361"/>
                  <a:pt x="152400" y="1797378"/>
                </a:cubicBezTo>
                <a:cubicBezTo>
                  <a:pt x="129117" y="1761395"/>
                  <a:pt x="93133" y="1721178"/>
                  <a:pt x="63500" y="1683078"/>
                </a:cubicBezTo>
                <a:cubicBezTo>
                  <a:pt x="50800" y="1649211"/>
                  <a:pt x="27206" y="1617602"/>
                  <a:pt x="25400" y="1581478"/>
                </a:cubicBezTo>
                <a:cubicBezTo>
                  <a:pt x="22828" y="1530042"/>
                  <a:pt x="29884" y="1476140"/>
                  <a:pt x="50800" y="1429078"/>
                </a:cubicBezTo>
                <a:cubicBezTo>
                  <a:pt x="65389" y="1396253"/>
                  <a:pt x="100300" y="1376908"/>
                  <a:pt x="127000" y="1352878"/>
                </a:cubicBezTo>
                <a:cubicBezTo>
                  <a:pt x="160150" y="1323043"/>
                  <a:pt x="188201" y="1306692"/>
                  <a:pt x="228600" y="1289378"/>
                </a:cubicBezTo>
                <a:cubicBezTo>
                  <a:pt x="240905" y="1284105"/>
                  <a:pt x="254165" y="1281378"/>
                  <a:pt x="266700" y="1276678"/>
                </a:cubicBezTo>
                <a:cubicBezTo>
                  <a:pt x="362347" y="1240810"/>
                  <a:pt x="295878" y="1259858"/>
                  <a:pt x="381000" y="1238578"/>
                </a:cubicBezTo>
                <a:cubicBezTo>
                  <a:pt x="402167" y="1225878"/>
                  <a:pt x="421943" y="1210503"/>
                  <a:pt x="444500" y="1200478"/>
                </a:cubicBezTo>
                <a:cubicBezTo>
                  <a:pt x="460450" y="1193389"/>
                  <a:pt x="466990" y="1191482"/>
                  <a:pt x="495300" y="1187778"/>
                </a:cubicBezTo>
                <a:cubicBezTo>
                  <a:pt x="523610" y="1184074"/>
                  <a:pt x="590286" y="1181164"/>
                  <a:pt x="614363" y="1178253"/>
                </a:cubicBezTo>
                <a:cubicBezTo>
                  <a:pt x="638440" y="1175343"/>
                  <a:pt x="637779" y="1172564"/>
                  <a:pt x="639763" y="1170315"/>
                </a:cubicBezTo>
                <a:cubicBezTo>
                  <a:pt x="641747" y="1168066"/>
                  <a:pt x="588962" y="1178782"/>
                  <a:pt x="626268" y="1164759"/>
                </a:cubicBezTo>
                <a:cubicBezTo>
                  <a:pt x="663574" y="1150736"/>
                  <a:pt x="811345" y="1105625"/>
                  <a:pt x="863600" y="1086178"/>
                </a:cubicBezTo>
                <a:cubicBezTo>
                  <a:pt x="915855" y="1066731"/>
                  <a:pt x="917625" y="1065818"/>
                  <a:pt x="939800" y="1048078"/>
                </a:cubicBezTo>
                <a:cubicBezTo>
                  <a:pt x="981874" y="1014418"/>
                  <a:pt x="1054100" y="933778"/>
                  <a:pt x="1054100" y="933778"/>
                </a:cubicBezTo>
                <a:cubicBezTo>
                  <a:pt x="1062173" y="913594"/>
                  <a:pt x="1092200" y="846822"/>
                  <a:pt x="1092200" y="819478"/>
                </a:cubicBezTo>
                <a:cubicBezTo>
                  <a:pt x="1092200" y="690967"/>
                  <a:pt x="1103441" y="587595"/>
                  <a:pt x="1054100" y="476578"/>
                </a:cubicBezTo>
                <a:cubicBezTo>
                  <a:pt x="1033947" y="431233"/>
                  <a:pt x="961262" y="373425"/>
                  <a:pt x="939800" y="349578"/>
                </a:cubicBezTo>
                <a:cubicBezTo>
                  <a:pt x="929589" y="338233"/>
                  <a:pt x="922867" y="324178"/>
                  <a:pt x="914400" y="311478"/>
                </a:cubicBezTo>
                <a:cubicBezTo>
                  <a:pt x="910167" y="294545"/>
                  <a:pt x="907829" y="277021"/>
                  <a:pt x="901700" y="260678"/>
                </a:cubicBezTo>
                <a:cubicBezTo>
                  <a:pt x="878007" y="197496"/>
                  <a:pt x="795165" y="118533"/>
                  <a:pt x="901700" y="44778"/>
                </a:cubicBezTo>
                <a:cubicBezTo>
                  <a:pt x="942440" y="16574"/>
                  <a:pt x="947208" y="-11843"/>
                  <a:pt x="993775" y="5090"/>
                </a:cubicBezTo>
              </a:path>
            </a:pathLst>
          </a:custGeom>
          <a:noFill/>
          <a:ln w="57150">
            <a:solidFill>
              <a:srgbClr val="654393"/>
            </a:solidFill>
          </a:ln>
          <a:effectLst>
            <a:glow rad="63500">
              <a:schemeClr val="accent5">
                <a:lumMod val="40000"/>
                <a:lumOff val="60000"/>
                <a:alpha val="40000"/>
              </a:schemeClr>
            </a:glow>
            <a:outerShdw blurRad="50800" dist="38100" dir="2700000" algn="tl" rotWithShape="0">
              <a:prstClr val="black">
                <a:alpha val="40000"/>
              </a:prstClr>
            </a:outerShdw>
          </a:effectLst>
          <a:scene3d>
            <a:camera prst="orthographicFront"/>
            <a:lightRig rig="threePt" dir="t"/>
          </a:scene3d>
          <a:sp3d>
            <a:bevelT prst="convex"/>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86C4345-0846-067F-794E-06F3C675123D}"/>
              </a:ext>
            </a:extLst>
          </p:cNvPr>
          <p:cNvSpPr txBox="1"/>
          <p:nvPr/>
        </p:nvSpPr>
        <p:spPr>
          <a:xfrm>
            <a:off x="9818600" y="4720673"/>
            <a:ext cx="1696932" cy="1384995"/>
          </a:xfrm>
          <a:prstGeom prst="rect">
            <a:avLst/>
          </a:prstGeom>
          <a:noFill/>
        </p:spPr>
        <p:txBody>
          <a:bodyPr wrap="square" rtlCol="0">
            <a:spAutoFit/>
          </a:bodyPr>
          <a:lstStyle/>
          <a:p>
            <a:pPr algn="ctr"/>
            <a:r>
              <a:rPr lang="en-US" sz="2800" b="1">
                <a:solidFill>
                  <a:srgbClr val="432C62"/>
                </a:solidFill>
                <a:latin typeface="Centaur" panose="02030504050205020304" pitchFamily="18" charset="0"/>
              </a:rPr>
              <a:t>Folding </a:t>
            </a:r>
          </a:p>
          <a:p>
            <a:pPr algn="ctr"/>
            <a:r>
              <a:rPr lang="en-US" sz="2800" b="1">
                <a:solidFill>
                  <a:srgbClr val="432C62"/>
                </a:solidFill>
                <a:latin typeface="Centaur" panose="02030504050205020304" pitchFamily="18" charset="0"/>
              </a:rPr>
              <a:t>of </a:t>
            </a:r>
            <a:r>
              <a:rPr lang="en-US" sz="2800" b="1" err="1">
                <a:solidFill>
                  <a:srgbClr val="432C62"/>
                </a:solidFill>
                <a:latin typeface="Centaur" panose="02030504050205020304" pitchFamily="18" charset="0"/>
              </a:rPr>
              <a:t>Barnase</a:t>
            </a:r>
            <a:r>
              <a:rPr lang="en-US" sz="2800" b="1">
                <a:solidFill>
                  <a:srgbClr val="432C62"/>
                </a:solidFill>
                <a:latin typeface="Centaur" panose="02030504050205020304" pitchFamily="18" charset="0"/>
              </a:rPr>
              <a:t> Protein</a:t>
            </a:r>
            <a:endParaRPr lang="en-IN" sz="2800" b="1">
              <a:solidFill>
                <a:srgbClr val="432C62"/>
              </a:solidFill>
              <a:latin typeface="Centaur" panose="02030504050205020304" pitchFamily="18" charset="0"/>
            </a:endParaRPr>
          </a:p>
        </p:txBody>
      </p:sp>
      <p:sp>
        <p:nvSpPr>
          <p:cNvPr id="4" name="Plaque 3">
            <a:extLst>
              <a:ext uri="{FF2B5EF4-FFF2-40B4-BE49-F238E27FC236}">
                <a16:creationId xmlns:a16="http://schemas.microsoft.com/office/drawing/2014/main" id="{A6AF85C3-EA3F-2008-1D77-F988ED130023}"/>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F7A80A5-2A03-4B67-8666-C88A3B62F282}"/>
              </a:ext>
            </a:extLst>
          </p:cNvPr>
          <p:cNvSpPr txBox="1"/>
          <p:nvPr/>
        </p:nvSpPr>
        <p:spPr>
          <a:xfrm>
            <a:off x="1120080" y="1994090"/>
            <a:ext cx="7141906" cy="2862322"/>
          </a:xfrm>
          <a:prstGeom prst="rect">
            <a:avLst/>
          </a:prstGeom>
          <a:noFill/>
        </p:spPr>
        <p:txBody>
          <a:bodyPr wrap="square">
            <a:spAutoFit/>
          </a:bodyPr>
          <a:lstStyle/>
          <a:p>
            <a:pPr algn="ctr"/>
            <a: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t>PROTEIN FOLDING </a:t>
            </a:r>
            <a:b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br>
            <a: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t>AND MOLECULAR CHAPERONES</a:t>
            </a:r>
            <a:endParaRPr lang="en-IN">
              <a:solidFill>
                <a:srgbClr val="432C62"/>
              </a:solidFill>
            </a:endParaRPr>
          </a:p>
        </p:txBody>
      </p:sp>
    </p:spTree>
    <p:extLst>
      <p:ext uri="{BB962C8B-B14F-4D97-AF65-F5344CB8AC3E}">
        <p14:creationId xmlns:p14="http://schemas.microsoft.com/office/powerpoint/2010/main" val="61392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95A5-1472-8EC8-8796-011639F40A02}"/>
              </a:ext>
            </a:extLst>
          </p:cNvPr>
          <p:cNvSpPr>
            <a:spLocks noGrp="1"/>
          </p:cNvSpPr>
          <p:nvPr>
            <p:ph type="title"/>
          </p:nvPr>
        </p:nvSpPr>
        <p:spPr>
          <a:xfrm>
            <a:off x="522890" y="208434"/>
            <a:ext cx="10515600" cy="1325563"/>
          </a:xfrm>
        </p:spPr>
        <p:txBody>
          <a:bodyPr>
            <a:normAutofit/>
          </a:bodyPr>
          <a:lstStyle/>
          <a:p>
            <a:r>
              <a:rPr lang="en-US" sz="4800" b="1">
                <a:solidFill>
                  <a:srgbClr val="432C62"/>
                </a:solidFill>
                <a:latin typeface="Centaur"/>
                <a:ea typeface="+mj-lt"/>
                <a:cs typeface="+mj-lt"/>
              </a:rPr>
              <a:t>HSP 70 mechanism </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E8F279A3-A135-DBC2-7640-41A32F14605B}"/>
              </a:ext>
            </a:extLst>
          </p:cNvPr>
          <p:cNvSpPr>
            <a:spLocks noGrp="1"/>
          </p:cNvSpPr>
          <p:nvPr>
            <p:ph idx="1"/>
          </p:nvPr>
        </p:nvSpPr>
        <p:spPr>
          <a:xfrm>
            <a:off x="574053" y="1533997"/>
            <a:ext cx="6094762" cy="4874748"/>
          </a:xfrm>
        </p:spPr>
        <p:txBody>
          <a:bodyPr vert="horz" lIns="91440" tIns="45720" rIns="91440" bIns="45720" rtlCol="0" anchor="t">
            <a:normAutofit lnSpcReduction="10000"/>
          </a:bodyPr>
          <a:lstStyle/>
          <a:p>
            <a:pPr algn="just"/>
            <a:r>
              <a:rPr lang="en-US">
                <a:solidFill>
                  <a:srgbClr val="432C62"/>
                </a:solidFill>
                <a:latin typeface="Centaur"/>
                <a:ea typeface="+mn-lt"/>
                <a:cs typeface="+mn-lt"/>
              </a:rPr>
              <a:t>An unfolded or misfolded protein (with exposed hydrophobic regions) binds to the substrate-binding domain of Hsp70.</a:t>
            </a:r>
          </a:p>
          <a:p>
            <a:pPr algn="just"/>
            <a:r>
              <a:rPr lang="en-US">
                <a:solidFill>
                  <a:srgbClr val="432C62"/>
                </a:solidFill>
                <a:latin typeface="Centaur"/>
                <a:ea typeface="+mn-lt"/>
                <a:cs typeface="+mn-lt"/>
              </a:rPr>
              <a:t>Hsp40 (</a:t>
            </a:r>
            <a:r>
              <a:rPr lang="en-US" err="1">
                <a:solidFill>
                  <a:srgbClr val="432C62"/>
                </a:solidFill>
                <a:latin typeface="Centaur"/>
                <a:ea typeface="+mn-lt"/>
                <a:cs typeface="+mn-lt"/>
              </a:rPr>
              <a:t>DnaJ</a:t>
            </a:r>
            <a:r>
              <a:rPr lang="en-US">
                <a:solidFill>
                  <a:srgbClr val="432C62"/>
                </a:solidFill>
                <a:latin typeface="Centaur"/>
                <a:ea typeface="+mn-lt"/>
                <a:cs typeface="+mn-lt"/>
              </a:rPr>
              <a:t>) recognizes the misfolded protein and delivers it to Hsp70.</a:t>
            </a:r>
          </a:p>
          <a:p>
            <a:pPr algn="just"/>
            <a:r>
              <a:rPr lang="en-US">
                <a:solidFill>
                  <a:srgbClr val="432C62"/>
                </a:solidFill>
                <a:latin typeface="Centaur"/>
                <a:ea typeface="+mn-lt"/>
                <a:cs typeface="+mn-lt"/>
              </a:rPr>
              <a:t>When ATP is hydrolyzed to ADP, Hsp70 changes shape and closes tightly around the protein.</a:t>
            </a:r>
          </a:p>
          <a:p>
            <a:pPr algn="just"/>
            <a:r>
              <a:rPr lang="en-US">
                <a:solidFill>
                  <a:srgbClr val="432C62"/>
                </a:solidFill>
                <a:latin typeface="Centaur"/>
                <a:ea typeface="+mn-lt"/>
                <a:cs typeface="+mn-lt"/>
              </a:rPr>
              <a:t>A nucleotide exchange factor (NEF) helps Hsp70 release ADP and bind a new ATP.</a:t>
            </a:r>
          </a:p>
          <a:p>
            <a:pPr algn="just"/>
            <a:r>
              <a:rPr lang="en-US">
                <a:solidFill>
                  <a:srgbClr val="432C62"/>
                </a:solidFill>
                <a:latin typeface="Centaur"/>
                <a:ea typeface="+mn-lt"/>
                <a:cs typeface="+mn-lt"/>
              </a:rPr>
              <a:t>Protein is either folded or goes through another round.</a:t>
            </a:r>
            <a:endParaRPr lang="en-US">
              <a:solidFill>
                <a:srgbClr val="432C62"/>
              </a:solidFill>
              <a:latin typeface="Centaur"/>
              <a:ea typeface="Calibri"/>
              <a:cs typeface="Calibri"/>
            </a:endParaRPr>
          </a:p>
        </p:txBody>
      </p:sp>
      <p:sp>
        <p:nvSpPr>
          <p:cNvPr id="4" name="Slide Number Placeholder 3">
            <a:extLst>
              <a:ext uri="{FF2B5EF4-FFF2-40B4-BE49-F238E27FC236}">
                <a16:creationId xmlns:a16="http://schemas.microsoft.com/office/drawing/2014/main" id="{CC8FC2C0-15BA-E867-73C6-2D6A4FB42C6C}"/>
              </a:ext>
            </a:extLst>
          </p:cNvPr>
          <p:cNvSpPr>
            <a:spLocks noGrp="1"/>
          </p:cNvSpPr>
          <p:nvPr>
            <p:ph type="sldNum" sz="quarter" idx="12"/>
          </p:nvPr>
        </p:nvSpPr>
        <p:spPr/>
        <p:txBody>
          <a:bodyPr/>
          <a:lstStyle/>
          <a:p>
            <a:fld id="{F0860A3E-CC72-4C35-A2CB-FA0A76866CEA}" type="slidenum">
              <a:rPr lang="en-IN" smtClean="0"/>
              <a:t>10</a:t>
            </a:fld>
            <a:endParaRPr lang="en-IN"/>
          </a:p>
        </p:txBody>
      </p:sp>
      <p:pic>
        <p:nvPicPr>
          <p:cNvPr id="5" name="Picture 4">
            <a:extLst>
              <a:ext uri="{FF2B5EF4-FFF2-40B4-BE49-F238E27FC236}">
                <a16:creationId xmlns:a16="http://schemas.microsoft.com/office/drawing/2014/main" id="{06605135-BB2D-4051-C572-26A812EC8B0E}"/>
              </a:ext>
            </a:extLst>
          </p:cNvPr>
          <p:cNvPicPr>
            <a:picLocks noChangeAspect="1"/>
          </p:cNvPicPr>
          <p:nvPr/>
        </p:nvPicPr>
        <p:blipFill>
          <a:blip r:embed="rId2"/>
          <a:stretch>
            <a:fillRect/>
          </a:stretch>
        </p:blipFill>
        <p:spPr>
          <a:xfrm>
            <a:off x="6992979" y="1854032"/>
            <a:ext cx="4798390" cy="3485736"/>
          </a:xfrm>
          <a:prstGeom prst="rect">
            <a:avLst/>
          </a:prstGeom>
        </p:spPr>
      </p:pic>
    </p:spTree>
    <p:extLst>
      <p:ext uri="{BB962C8B-B14F-4D97-AF65-F5344CB8AC3E}">
        <p14:creationId xmlns:p14="http://schemas.microsoft.com/office/powerpoint/2010/main" val="14114170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611ACE-C082-8FB8-A2A4-F9D0424F9C12}"/>
              </a:ext>
            </a:extLst>
          </p:cNvPr>
          <p:cNvSpPr>
            <a:spLocks noGrp="1"/>
          </p:cNvSpPr>
          <p:nvPr>
            <p:ph type="sldNum" sz="quarter" idx="12"/>
          </p:nvPr>
        </p:nvSpPr>
        <p:spPr/>
        <p:txBody>
          <a:bodyPr/>
          <a:lstStyle/>
          <a:p>
            <a:fld id="{F0860A3E-CC72-4C35-A2CB-FA0A76866CEA}" type="slidenum">
              <a:rPr lang="en-IN" smtClean="0"/>
              <a:t>11</a:t>
            </a:fld>
            <a:endParaRPr lang="en-IN"/>
          </a:p>
        </p:txBody>
      </p:sp>
      <p:sp>
        <p:nvSpPr>
          <p:cNvPr id="5" name="Title 1">
            <a:extLst>
              <a:ext uri="{FF2B5EF4-FFF2-40B4-BE49-F238E27FC236}">
                <a16:creationId xmlns:a16="http://schemas.microsoft.com/office/drawing/2014/main" id="{FB8CFA31-7FE7-9D03-F4A5-B34FE673505F}"/>
              </a:ext>
            </a:extLst>
          </p:cNvPr>
          <p:cNvSpPr>
            <a:spLocks noGrp="1"/>
          </p:cNvSpPr>
          <p:nvPr>
            <p:ph type="title"/>
          </p:nvPr>
        </p:nvSpPr>
        <p:spPr>
          <a:xfrm>
            <a:off x="537421" y="267673"/>
            <a:ext cx="5669250" cy="840666"/>
          </a:xfrm>
        </p:spPr>
        <p:txBody>
          <a:bodyPr anchor="b">
            <a:normAutofit/>
          </a:bodyPr>
          <a:lstStyle/>
          <a:p>
            <a:r>
              <a:rPr lang="en-US" sz="4800" b="1">
                <a:solidFill>
                  <a:srgbClr val="432C62"/>
                </a:solidFill>
                <a:latin typeface="Centaur"/>
                <a:ea typeface="Calibri"/>
                <a:cs typeface="Calibri"/>
              </a:rPr>
              <a:t>Protein Misfolding</a:t>
            </a:r>
            <a:endParaRPr lang="en-US" sz="4800" b="1">
              <a:solidFill>
                <a:srgbClr val="432C62"/>
              </a:solidFill>
              <a:latin typeface="Centaur"/>
            </a:endParaRPr>
          </a:p>
        </p:txBody>
      </p:sp>
      <p:sp>
        <p:nvSpPr>
          <p:cNvPr id="6" name="Content Placeholder 2">
            <a:extLst>
              <a:ext uri="{FF2B5EF4-FFF2-40B4-BE49-F238E27FC236}">
                <a16:creationId xmlns:a16="http://schemas.microsoft.com/office/drawing/2014/main" id="{95DD0491-8B22-DC7D-86C2-F6CFBA6DD4BB}"/>
              </a:ext>
            </a:extLst>
          </p:cNvPr>
          <p:cNvSpPr>
            <a:spLocks noGrp="1"/>
          </p:cNvSpPr>
          <p:nvPr>
            <p:ph idx="1"/>
          </p:nvPr>
        </p:nvSpPr>
        <p:spPr>
          <a:xfrm>
            <a:off x="537421" y="1165877"/>
            <a:ext cx="6830394" cy="5424450"/>
          </a:xfrm>
        </p:spPr>
        <p:txBody>
          <a:bodyPr vert="horz" lIns="91440" tIns="45720" rIns="91440" bIns="45720" rtlCol="0" anchor="t">
            <a:noAutofit/>
          </a:bodyPr>
          <a:lstStyle/>
          <a:p>
            <a:pPr algn="just"/>
            <a:r>
              <a:rPr lang="en-US">
                <a:solidFill>
                  <a:srgbClr val="432C62"/>
                </a:solidFill>
                <a:latin typeface="Centaur"/>
                <a:ea typeface="+mn-lt"/>
                <a:cs typeface="+mn-lt"/>
              </a:rPr>
              <a:t>It is the incorrect folding of a protein into a non-functional or harmful structure.</a:t>
            </a:r>
            <a:endParaRPr lang="en-US">
              <a:solidFill>
                <a:srgbClr val="432C62"/>
              </a:solidFill>
              <a:latin typeface="Centaur"/>
            </a:endParaRPr>
          </a:p>
          <a:p>
            <a:pPr algn="just"/>
            <a:r>
              <a:rPr lang="en-US">
                <a:solidFill>
                  <a:srgbClr val="432C62"/>
                </a:solidFill>
                <a:latin typeface="Centaur"/>
                <a:ea typeface="+mn-lt"/>
                <a:cs typeface="+mn-lt"/>
              </a:rPr>
              <a:t>Misfolded proteins fail to achieve their proper 3D conformation.</a:t>
            </a:r>
            <a:endParaRPr lang="en-US">
              <a:solidFill>
                <a:srgbClr val="432C62"/>
              </a:solidFill>
              <a:latin typeface="Centaur"/>
            </a:endParaRPr>
          </a:p>
          <a:p>
            <a:pPr algn="just"/>
            <a:r>
              <a:rPr lang="en-US">
                <a:solidFill>
                  <a:srgbClr val="432C62"/>
                </a:solidFill>
                <a:latin typeface="Centaur"/>
              </a:rPr>
              <a:t>Causes of Protein Misfolding: genetic mutations, cellular stress, errors in translation.</a:t>
            </a:r>
            <a:endParaRPr lang="en-US">
              <a:solidFill>
                <a:srgbClr val="432C62"/>
              </a:solidFill>
              <a:latin typeface="Centaur"/>
              <a:ea typeface="Calibri"/>
              <a:cs typeface="Calibri"/>
            </a:endParaRPr>
          </a:p>
          <a:p>
            <a:pPr algn="just"/>
            <a:r>
              <a:rPr lang="en-US">
                <a:solidFill>
                  <a:srgbClr val="432C62"/>
                </a:solidFill>
                <a:latin typeface="Centaur"/>
              </a:rPr>
              <a:t>Consequences of Misfolding:</a:t>
            </a:r>
            <a:endParaRPr lang="en-US">
              <a:solidFill>
                <a:srgbClr val="432C62"/>
              </a:solidFill>
              <a:latin typeface="Centaur"/>
              <a:ea typeface="Calibri"/>
              <a:cs typeface="Calibri"/>
            </a:endParaRPr>
          </a:p>
          <a:p>
            <a:pPr marL="457200" lvl="1" indent="0" algn="just">
              <a:buNone/>
            </a:pPr>
            <a:r>
              <a:rPr lang="en-US" sz="2800">
                <a:solidFill>
                  <a:srgbClr val="432C62"/>
                </a:solidFill>
                <a:latin typeface="Centaur"/>
                <a:ea typeface="+mn-lt"/>
                <a:cs typeface="+mn-lt"/>
              </a:rPr>
              <a:t>Loss of biological activity,  Formation of     toxic     aggregates or amyloid fibrils,  Triggers cellular stress responses (e.g., unfolded protein response)</a:t>
            </a:r>
            <a:endParaRPr lang="en-US" sz="2800">
              <a:solidFill>
                <a:srgbClr val="432C62"/>
              </a:solidFill>
              <a:latin typeface="Centaur"/>
              <a:ea typeface="Calibri"/>
              <a:cs typeface="Calibri"/>
            </a:endParaRPr>
          </a:p>
          <a:p>
            <a:endParaRPr lang="en-US" sz="2200">
              <a:latin typeface="Centaur"/>
              <a:ea typeface="Calibri"/>
              <a:cs typeface="Calibri"/>
            </a:endParaRPr>
          </a:p>
          <a:p>
            <a:pPr marL="457200" indent="-457200"/>
            <a:endParaRPr lang="en-US">
              <a:ea typeface="Calibri"/>
              <a:cs typeface="Calibri"/>
            </a:endParaRPr>
          </a:p>
          <a:p>
            <a:pPr marL="457200" indent="-457200"/>
            <a:endParaRPr lang="en-US">
              <a:ea typeface="Calibri"/>
              <a:cs typeface="Calibri"/>
            </a:endParaRPr>
          </a:p>
          <a:p>
            <a:endParaRPr lang="en-US" b="1">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7" name="Picture 6" descr="A diagram of a specific type of polypeptide&#10;&#10;AI-generated content may be incorrect.">
            <a:extLst>
              <a:ext uri="{FF2B5EF4-FFF2-40B4-BE49-F238E27FC236}">
                <a16:creationId xmlns:a16="http://schemas.microsoft.com/office/drawing/2014/main" id="{A53D0C6D-6DF0-A5E5-CA1D-26E80B96FC3B}"/>
              </a:ext>
            </a:extLst>
          </p:cNvPr>
          <p:cNvPicPr>
            <a:picLocks noChangeAspect="1"/>
          </p:cNvPicPr>
          <p:nvPr/>
        </p:nvPicPr>
        <p:blipFill>
          <a:blip r:embed="rId2"/>
          <a:stretch>
            <a:fillRect/>
          </a:stretch>
        </p:blipFill>
        <p:spPr>
          <a:xfrm>
            <a:off x="7816435" y="1524631"/>
            <a:ext cx="3532873" cy="3515139"/>
          </a:xfrm>
          <a:prstGeom prst="rect">
            <a:avLst/>
          </a:prstGeom>
        </p:spPr>
      </p:pic>
    </p:spTree>
    <p:extLst>
      <p:ext uri="{BB962C8B-B14F-4D97-AF65-F5344CB8AC3E}">
        <p14:creationId xmlns:p14="http://schemas.microsoft.com/office/powerpoint/2010/main" val="4002578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85F9A4-E649-1D66-CA77-87F59DAAD308}"/>
              </a:ext>
            </a:extLst>
          </p:cNvPr>
          <p:cNvSpPr>
            <a:spLocks noGrp="1"/>
          </p:cNvSpPr>
          <p:nvPr>
            <p:ph type="sldNum" sz="quarter" idx="12"/>
          </p:nvPr>
        </p:nvSpPr>
        <p:spPr/>
        <p:txBody>
          <a:bodyPr/>
          <a:lstStyle/>
          <a:p>
            <a:fld id="{F0860A3E-CC72-4C35-A2CB-FA0A76866CEA}" type="slidenum">
              <a:rPr lang="en-IN" smtClean="0"/>
              <a:t>12</a:t>
            </a:fld>
            <a:endParaRPr lang="en-IN"/>
          </a:p>
        </p:txBody>
      </p:sp>
      <p:sp>
        <p:nvSpPr>
          <p:cNvPr id="5" name="Title 1">
            <a:extLst>
              <a:ext uri="{FF2B5EF4-FFF2-40B4-BE49-F238E27FC236}">
                <a16:creationId xmlns:a16="http://schemas.microsoft.com/office/drawing/2014/main" id="{9BB1EA06-FAFB-203E-85C1-31C08A5B7A7B}"/>
              </a:ext>
            </a:extLst>
          </p:cNvPr>
          <p:cNvSpPr txBox="1">
            <a:spLocks/>
          </p:cNvSpPr>
          <p:nvPr/>
        </p:nvSpPr>
        <p:spPr>
          <a:xfrm>
            <a:off x="348343" y="473139"/>
            <a:ext cx="9762278" cy="8071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432C62"/>
                </a:solidFill>
                <a:latin typeface="Centaur"/>
                <a:ea typeface="Calibri"/>
                <a:cs typeface="Calibri"/>
              </a:rPr>
              <a:t>Diseases Related to Protein Misfolding</a:t>
            </a:r>
            <a:endParaRPr lang="en-US" sz="4800" b="1">
              <a:solidFill>
                <a:srgbClr val="432C62"/>
              </a:solidFill>
              <a:latin typeface="Centaur"/>
            </a:endParaRPr>
          </a:p>
        </p:txBody>
      </p:sp>
      <p:sp>
        <p:nvSpPr>
          <p:cNvPr id="6" name="Content Placeholder 2">
            <a:extLst>
              <a:ext uri="{FF2B5EF4-FFF2-40B4-BE49-F238E27FC236}">
                <a16:creationId xmlns:a16="http://schemas.microsoft.com/office/drawing/2014/main" id="{3F830594-B18A-2BB1-9E1C-BFE1B46080DF}"/>
              </a:ext>
            </a:extLst>
          </p:cNvPr>
          <p:cNvSpPr txBox="1">
            <a:spLocks/>
          </p:cNvSpPr>
          <p:nvPr/>
        </p:nvSpPr>
        <p:spPr>
          <a:xfrm>
            <a:off x="580572" y="1548497"/>
            <a:ext cx="6388838" cy="42302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432C62"/>
                </a:solidFill>
                <a:latin typeface="Calibri"/>
                <a:ea typeface="Calibri"/>
                <a:cs typeface="Calibri"/>
              </a:rPr>
              <a:t>•</a:t>
            </a:r>
            <a:r>
              <a:rPr lang="en-US">
                <a:solidFill>
                  <a:srgbClr val="432C62"/>
                </a:solidFill>
                <a:latin typeface="Centaur"/>
                <a:ea typeface="Calibri"/>
                <a:cs typeface="Calibri"/>
              </a:rPr>
              <a:t> Alzheimer's disease – aggregation of amyloid-beta plaques.</a:t>
            </a:r>
          </a:p>
          <a:p>
            <a:pPr marL="0" indent="0">
              <a:buFont typeface="Arial" panose="020B0604020202020204" pitchFamily="34" charset="0"/>
              <a:buNone/>
            </a:pPr>
            <a:r>
              <a:rPr lang="en-US">
                <a:solidFill>
                  <a:srgbClr val="432C62"/>
                </a:solidFill>
                <a:latin typeface="Centaur"/>
                <a:ea typeface="Calibri"/>
                <a:cs typeface="Calibri"/>
              </a:rPr>
              <a:t>• Parkinson's disease – alpha-synuclein aggregates (Lewy bodies).</a:t>
            </a:r>
          </a:p>
          <a:p>
            <a:pPr marL="0" indent="0">
              <a:buFont typeface="Arial" panose="020B0604020202020204" pitchFamily="34" charset="0"/>
              <a:buNone/>
            </a:pPr>
            <a:r>
              <a:rPr lang="en-US">
                <a:solidFill>
                  <a:srgbClr val="432C62"/>
                </a:solidFill>
                <a:latin typeface="Centaur"/>
                <a:ea typeface="Calibri"/>
                <a:cs typeface="Calibri"/>
              </a:rPr>
              <a:t>• Huntington's disease – polyglutamine expansion in huntingtin protein.</a:t>
            </a:r>
          </a:p>
          <a:p>
            <a:pPr marL="0" indent="0">
              <a:buFont typeface="Arial" panose="020B0604020202020204" pitchFamily="34" charset="0"/>
              <a:buNone/>
            </a:pPr>
            <a:r>
              <a:rPr lang="en-US">
                <a:solidFill>
                  <a:srgbClr val="432C62"/>
                </a:solidFill>
                <a:latin typeface="Centaur"/>
                <a:ea typeface="Calibri"/>
                <a:cs typeface="Calibri"/>
              </a:rPr>
              <a:t>• Prion diseases – misfolded prion proteins induce misfolding in normal prions</a:t>
            </a:r>
          </a:p>
          <a:p>
            <a:pPr marL="0" indent="0">
              <a:buFont typeface="Arial" panose="020B0604020202020204" pitchFamily="34" charset="0"/>
              <a:buNone/>
            </a:pPr>
            <a:endParaRPr lang="en-US" sz="2000">
              <a:ea typeface="Calibri" panose="020F0502020204030204"/>
              <a:cs typeface="Calibri" panose="020F0502020204030204"/>
            </a:endParaRPr>
          </a:p>
          <a:p>
            <a:endParaRPr lang="en-US" sz="2000">
              <a:ea typeface="Calibri" panose="020F0502020204030204"/>
              <a:cs typeface="Calibri" panose="020F0502020204030204"/>
            </a:endParaRPr>
          </a:p>
          <a:p>
            <a:pPr marL="0" indent="0">
              <a:buFont typeface="Arial" panose="020B0604020202020204" pitchFamily="34" charset="0"/>
              <a:buNone/>
            </a:pPr>
            <a:endParaRPr lang="en-US" sz="2000">
              <a:ea typeface="Calibri" panose="020F0502020204030204"/>
              <a:cs typeface="Calibri" panose="020F0502020204030204"/>
            </a:endParaRPr>
          </a:p>
        </p:txBody>
      </p:sp>
      <p:pic>
        <p:nvPicPr>
          <p:cNvPr id="7" name="Picture 6" descr="A diagram of a brain&#10;&#10;AI-generated content may be incorrect.">
            <a:extLst>
              <a:ext uri="{FF2B5EF4-FFF2-40B4-BE49-F238E27FC236}">
                <a16:creationId xmlns:a16="http://schemas.microsoft.com/office/drawing/2014/main" id="{CBA50FA2-5466-ADD3-6E7D-BD64C5EA31D0}"/>
              </a:ext>
            </a:extLst>
          </p:cNvPr>
          <p:cNvPicPr>
            <a:picLocks noChangeAspect="1"/>
          </p:cNvPicPr>
          <p:nvPr/>
        </p:nvPicPr>
        <p:blipFill>
          <a:blip r:embed="rId2"/>
          <a:stretch>
            <a:fillRect/>
          </a:stretch>
        </p:blipFill>
        <p:spPr>
          <a:xfrm>
            <a:off x="7489372" y="1548497"/>
            <a:ext cx="3925691" cy="4230210"/>
          </a:xfrm>
          <a:prstGeom prst="rect">
            <a:avLst/>
          </a:prstGeom>
        </p:spPr>
      </p:pic>
    </p:spTree>
    <p:extLst>
      <p:ext uri="{BB962C8B-B14F-4D97-AF65-F5344CB8AC3E}">
        <p14:creationId xmlns:p14="http://schemas.microsoft.com/office/powerpoint/2010/main" val="14644440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3799-6DF6-FA41-D11D-5710D4D5AF13}"/>
              </a:ext>
            </a:extLst>
          </p:cNvPr>
          <p:cNvSpPr>
            <a:spLocks noGrp="1"/>
          </p:cNvSpPr>
          <p:nvPr>
            <p:ph type="title"/>
          </p:nvPr>
        </p:nvSpPr>
        <p:spPr/>
        <p:txBody>
          <a:bodyPr>
            <a:normAutofit/>
          </a:bodyPr>
          <a:lstStyle/>
          <a:p>
            <a:r>
              <a:rPr lang="en-US" sz="4800" b="1">
                <a:solidFill>
                  <a:srgbClr val="432C62"/>
                </a:solidFill>
                <a:latin typeface="Centaur"/>
                <a:ea typeface="Calibri"/>
                <a:cs typeface="Calibri"/>
              </a:rPr>
              <a:t>Therapeutic Approaches</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4C8CC02F-1CF6-6A5D-2681-3EC1D1DFACB0}"/>
              </a:ext>
            </a:extLst>
          </p:cNvPr>
          <p:cNvSpPr>
            <a:spLocks noGrp="1"/>
          </p:cNvSpPr>
          <p:nvPr>
            <p:ph idx="1"/>
          </p:nvPr>
        </p:nvSpPr>
        <p:spPr/>
        <p:txBody>
          <a:bodyPr vert="horz" lIns="91440" tIns="45720" rIns="91440" bIns="45720" rtlCol="0" anchor="t">
            <a:normAutofit/>
          </a:bodyPr>
          <a:lstStyle/>
          <a:p>
            <a:pPr marL="0" indent="0">
              <a:buNone/>
            </a:pPr>
            <a:r>
              <a:rPr lang="en-US">
                <a:solidFill>
                  <a:srgbClr val="432C62"/>
                </a:solidFill>
                <a:latin typeface="Calibri"/>
                <a:ea typeface="Calibri"/>
                <a:cs typeface="Calibri"/>
              </a:rPr>
              <a:t>•</a:t>
            </a:r>
            <a:r>
              <a:rPr lang="en-US">
                <a:solidFill>
                  <a:srgbClr val="432C62"/>
                </a:solidFill>
                <a:latin typeface="Centaur"/>
                <a:ea typeface="Calibri" panose="020F0502020204030204"/>
                <a:cs typeface="Calibri" panose="020F0502020204030204"/>
              </a:rPr>
              <a:t> Use of molecular chaperones or chaperone mimetics.</a:t>
            </a:r>
          </a:p>
          <a:p>
            <a:pPr marL="0" indent="0">
              <a:buNone/>
            </a:pPr>
            <a:r>
              <a:rPr lang="en-US">
                <a:solidFill>
                  <a:srgbClr val="432C62"/>
                </a:solidFill>
                <a:latin typeface="Centaur"/>
                <a:ea typeface="Calibri" panose="020F0502020204030204"/>
                <a:cs typeface="Calibri" panose="020F0502020204030204"/>
              </a:rPr>
              <a:t>• </a:t>
            </a:r>
            <a:r>
              <a:rPr lang="en-US" err="1">
                <a:solidFill>
                  <a:srgbClr val="432C62"/>
                </a:solidFill>
                <a:latin typeface="Centaur"/>
                <a:ea typeface="Calibri"/>
                <a:cs typeface="Calibri"/>
              </a:rPr>
              <a:t>Proteostasis</a:t>
            </a:r>
            <a:r>
              <a:rPr lang="en-US">
                <a:solidFill>
                  <a:srgbClr val="432C62"/>
                </a:solidFill>
                <a:latin typeface="Centaur"/>
                <a:ea typeface="Calibri" panose="020F0502020204030204"/>
                <a:cs typeface="Calibri" panose="020F0502020204030204"/>
              </a:rPr>
              <a:t> regulators to restore protein homeostasis.</a:t>
            </a:r>
          </a:p>
          <a:p>
            <a:pPr marL="0" indent="0">
              <a:buNone/>
            </a:pPr>
            <a:r>
              <a:rPr lang="en-US">
                <a:solidFill>
                  <a:srgbClr val="432C62"/>
                </a:solidFill>
                <a:latin typeface="Centaur"/>
                <a:ea typeface="Calibri" panose="020F0502020204030204"/>
                <a:cs typeface="Calibri" panose="020F0502020204030204"/>
              </a:rPr>
              <a:t>• Gene therapy and small molecules to prevent aggregation.</a:t>
            </a:r>
          </a:p>
          <a:p>
            <a:pPr marL="0" indent="0">
              <a:buNone/>
            </a:pPr>
            <a:r>
              <a:rPr lang="en-US">
                <a:solidFill>
                  <a:srgbClr val="432C62"/>
                </a:solidFill>
                <a:latin typeface="Centaur"/>
                <a:ea typeface="Calibri" panose="020F0502020204030204"/>
                <a:cs typeface="Calibri" panose="020F0502020204030204"/>
              </a:rPr>
              <a:t>• Immunotherapy targeting toxic protein aggregates.</a:t>
            </a:r>
          </a:p>
          <a:p>
            <a:endParaRPr lang="en-US">
              <a:latin typeface="Centaur"/>
              <a:ea typeface="Calibri"/>
              <a:cs typeface="Calibri"/>
            </a:endParaRPr>
          </a:p>
        </p:txBody>
      </p:sp>
      <p:sp>
        <p:nvSpPr>
          <p:cNvPr id="4" name="Slide Number Placeholder 3">
            <a:extLst>
              <a:ext uri="{FF2B5EF4-FFF2-40B4-BE49-F238E27FC236}">
                <a16:creationId xmlns:a16="http://schemas.microsoft.com/office/drawing/2014/main" id="{3FB916FF-6806-CF1D-6056-CBBD29D3AFCF}"/>
              </a:ext>
            </a:extLst>
          </p:cNvPr>
          <p:cNvSpPr>
            <a:spLocks noGrp="1"/>
          </p:cNvSpPr>
          <p:nvPr>
            <p:ph type="sldNum" sz="quarter" idx="12"/>
          </p:nvPr>
        </p:nvSpPr>
        <p:spPr/>
        <p:txBody>
          <a:bodyPr/>
          <a:lstStyle/>
          <a:p>
            <a:fld id="{F0860A3E-CC72-4C35-A2CB-FA0A76866CEA}" type="slidenum">
              <a:rPr lang="en-IN" smtClean="0"/>
              <a:t>13</a:t>
            </a:fld>
            <a:endParaRPr lang="en-US"/>
          </a:p>
        </p:txBody>
      </p:sp>
    </p:spTree>
    <p:extLst>
      <p:ext uri="{BB962C8B-B14F-4D97-AF65-F5344CB8AC3E}">
        <p14:creationId xmlns:p14="http://schemas.microsoft.com/office/powerpoint/2010/main" val="29155097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D5AE-5449-E4CA-456E-52FF56838F5B}"/>
              </a:ext>
            </a:extLst>
          </p:cNvPr>
          <p:cNvSpPr>
            <a:spLocks noGrp="1"/>
          </p:cNvSpPr>
          <p:nvPr>
            <p:ph type="title"/>
          </p:nvPr>
        </p:nvSpPr>
        <p:spPr/>
        <p:txBody>
          <a:bodyPr>
            <a:normAutofit/>
          </a:bodyPr>
          <a:lstStyle/>
          <a:p>
            <a:r>
              <a:rPr lang="en-US" sz="4800" b="1">
                <a:solidFill>
                  <a:srgbClr val="432C62"/>
                </a:solidFill>
                <a:latin typeface="Centaur"/>
                <a:ea typeface="Calibri"/>
                <a:cs typeface="Calibri"/>
              </a:rPr>
              <a:t>Conclusion</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2A44EA5A-C4FE-C3E6-26FF-2867D3190F5F}"/>
              </a:ext>
            </a:extLst>
          </p:cNvPr>
          <p:cNvSpPr>
            <a:spLocks noGrp="1"/>
          </p:cNvSpPr>
          <p:nvPr>
            <p:ph idx="1"/>
          </p:nvPr>
        </p:nvSpPr>
        <p:spPr/>
        <p:txBody>
          <a:bodyPr vert="horz" lIns="91440" tIns="45720" rIns="91440" bIns="45720" rtlCol="0" anchor="t">
            <a:normAutofit/>
          </a:bodyPr>
          <a:lstStyle/>
          <a:p>
            <a:pPr marL="0" indent="0">
              <a:buNone/>
            </a:pPr>
            <a:r>
              <a:rPr lang="en-US" sz="3200">
                <a:latin typeface="Centaur"/>
                <a:cs typeface="Arial"/>
              </a:rPr>
              <a:t>• </a:t>
            </a:r>
            <a:r>
              <a:rPr lang="en-US">
                <a:solidFill>
                  <a:srgbClr val="432C62"/>
                </a:solidFill>
                <a:latin typeface="Centaur"/>
                <a:ea typeface="Calibri" panose="020F0502020204030204"/>
                <a:cs typeface="Calibri" panose="020F0502020204030204"/>
              </a:rPr>
              <a:t>Protein folding is essential for functional proteins.</a:t>
            </a:r>
          </a:p>
          <a:p>
            <a:pPr marL="0" indent="0">
              <a:buNone/>
            </a:pPr>
            <a:r>
              <a:rPr lang="en-US">
                <a:solidFill>
                  <a:srgbClr val="432C62"/>
                </a:solidFill>
                <a:latin typeface="Centaur"/>
                <a:ea typeface="Calibri" panose="020F0502020204030204"/>
                <a:cs typeface="Calibri" panose="020F0502020204030204"/>
              </a:rPr>
              <a:t>• Molecular chaperones are key players in preventing misfolding.</a:t>
            </a:r>
          </a:p>
          <a:p>
            <a:pPr marL="0" indent="0">
              <a:buNone/>
            </a:pPr>
            <a:r>
              <a:rPr lang="en-US">
                <a:solidFill>
                  <a:srgbClr val="432C62"/>
                </a:solidFill>
                <a:latin typeface="Centaur"/>
                <a:ea typeface="Calibri" panose="020F0502020204030204"/>
                <a:cs typeface="Calibri" panose="020F0502020204030204"/>
              </a:rPr>
              <a:t>• Misfolding is implicated in several neurodegenerative diseases.</a:t>
            </a:r>
          </a:p>
          <a:p>
            <a:pPr marL="0" indent="0">
              <a:buNone/>
            </a:pPr>
            <a:r>
              <a:rPr lang="en-US">
                <a:solidFill>
                  <a:srgbClr val="432C62"/>
                </a:solidFill>
                <a:latin typeface="Centaur"/>
                <a:ea typeface="Calibri" panose="020F0502020204030204"/>
                <a:cs typeface="Calibri" panose="020F0502020204030204"/>
              </a:rPr>
              <a:t>• Understanding these processes offers potential therapeutic targets.</a:t>
            </a:r>
          </a:p>
          <a:p>
            <a:endParaRPr lang="en-US">
              <a:latin typeface="Centaur"/>
              <a:ea typeface="Calibri"/>
              <a:cs typeface="Calibri"/>
            </a:endParaRPr>
          </a:p>
        </p:txBody>
      </p:sp>
      <p:sp>
        <p:nvSpPr>
          <p:cNvPr id="4" name="Slide Number Placeholder 3">
            <a:extLst>
              <a:ext uri="{FF2B5EF4-FFF2-40B4-BE49-F238E27FC236}">
                <a16:creationId xmlns:a16="http://schemas.microsoft.com/office/drawing/2014/main" id="{73B2C681-29FA-2F63-3DD1-EE783E5FFF3C}"/>
              </a:ext>
            </a:extLst>
          </p:cNvPr>
          <p:cNvSpPr>
            <a:spLocks noGrp="1"/>
          </p:cNvSpPr>
          <p:nvPr>
            <p:ph type="sldNum" sz="quarter" idx="12"/>
          </p:nvPr>
        </p:nvSpPr>
        <p:spPr/>
        <p:txBody>
          <a:bodyPr/>
          <a:lstStyle/>
          <a:p>
            <a:fld id="{F0860A3E-CC72-4C35-A2CB-FA0A76866CEA}" type="slidenum">
              <a:rPr lang="en-IN" smtClean="0"/>
              <a:t>14</a:t>
            </a:fld>
            <a:endParaRPr lang="en-US"/>
          </a:p>
        </p:txBody>
      </p:sp>
    </p:spTree>
    <p:extLst>
      <p:ext uri="{BB962C8B-B14F-4D97-AF65-F5344CB8AC3E}">
        <p14:creationId xmlns:p14="http://schemas.microsoft.com/office/powerpoint/2010/main" val="14148284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30BA7-DAD4-5992-0D83-69BD43A5E2A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98E6A4-65BF-9542-6465-D8806F305808}"/>
              </a:ext>
            </a:extLst>
          </p:cNvPr>
          <p:cNvSpPr/>
          <p:nvPr/>
        </p:nvSpPr>
        <p:spPr>
          <a:xfrm>
            <a:off x="0" y="2168013"/>
            <a:ext cx="12192000" cy="2521974"/>
          </a:xfrm>
          <a:prstGeom prst="rect">
            <a:avLst/>
          </a:prstGeom>
          <a:solidFill>
            <a:srgbClr val="EDE8F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0400152D-CEE6-6BEB-8343-D4C002AE3AA7}"/>
              </a:ext>
            </a:extLst>
          </p:cNvPr>
          <p:cNvSpPr>
            <a:spLocks noGrp="1"/>
          </p:cNvSpPr>
          <p:nvPr>
            <p:ph type="ctrTitle"/>
          </p:nvPr>
        </p:nvSpPr>
        <p:spPr>
          <a:xfrm>
            <a:off x="2024737" y="1838095"/>
            <a:ext cx="8142526" cy="1616725"/>
          </a:xfrm>
        </p:spPr>
        <p:txBody>
          <a:bodyPr anchor="ctr">
            <a:normAutofit/>
          </a:bodyPr>
          <a:lstStyle/>
          <a:p>
            <a:r>
              <a:rPr lang="en-US" sz="5400" b="1">
                <a:solidFill>
                  <a:srgbClr val="432C62"/>
                </a:solidFill>
                <a:latin typeface="Centaur" panose="02030504050205020304" pitchFamily="18" charset="0"/>
              </a:rPr>
              <a:t>REVIEW PAPER</a:t>
            </a:r>
            <a:endParaRPr lang="en-IN" sz="5400" b="1">
              <a:solidFill>
                <a:srgbClr val="432C62"/>
              </a:solidFill>
              <a:latin typeface="Centaur" panose="02030504050205020304" pitchFamily="18" charset="0"/>
            </a:endParaRPr>
          </a:p>
        </p:txBody>
      </p:sp>
      <p:sp>
        <p:nvSpPr>
          <p:cNvPr id="5" name="Plaque 4">
            <a:extLst>
              <a:ext uri="{FF2B5EF4-FFF2-40B4-BE49-F238E27FC236}">
                <a16:creationId xmlns:a16="http://schemas.microsoft.com/office/drawing/2014/main" id="{C1752338-8680-D46F-BC44-BD325162C644}"/>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A832F21E-81F6-A4E6-5565-E19265D01731}"/>
              </a:ext>
            </a:extLst>
          </p:cNvPr>
          <p:cNvSpPr txBox="1">
            <a:spLocks/>
          </p:cNvSpPr>
          <p:nvPr/>
        </p:nvSpPr>
        <p:spPr>
          <a:xfrm>
            <a:off x="648929" y="3124901"/>
            <a:ext cx="10913806" cy="29809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a:solidFill>
                  <a:srgbClr val="432C62"/>
                </a:solidFill>
                <a:latin typeface="Centaur" panose="02030504050205020304" pitchFamily="18" charset="0"/>
              </a:rPr>
              <a:t>Involvement of molecular chaperone in protein misfolding brain diseases</a:t>
            </a:r>
          </a:p>
          <a:p>
            <a:endParaRPr lang="en-US" sz="5400" b="1">
              <a:solidFill>
                <a:srgbClr val="513676"/>
              </a:solidFill>
              <a:latin typeface="Centaur" panose="02030504050205020304" pitchFamily="18" charset="0"/>
            </a:endParaRPr>
          </a:p>
          <a:p>
            <a:endParaRPr lang="en-IN" sz="5400" b="1">
              <a:solidFill>
                <a:srgbClr val="513676"/>
              </a:solidFill>
              <a:latin typeface="Centaur" panose="02030504050205020304" pitchFamily="18" charset="0"/>
            </a:endParaRPr>
          </a:p>
        </p:txBody>
      </p:sp>
    </p:spTree>
    <p:extLst>
      <p:ext uri="{BB962C8B-B14F-4D97-AF65-F5344CB8AC3E}">
        <p14:creationId xmlns:p14="http://schemas.microsoft.com/office/powerpoint/2010/main" val="9398132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50B76B4-E3DA-7479-CA54-3F84AD08DE88}"/>
              </a:ext>
            </a:extLst>
          </p:cNvPr>
          <p:cNvPicPr>
            <a:picLocks noChangeAspect="1"/>
          </p:cNvPicPr>
          <p:nvPr/>
        </p:nvPicPr>
        <p:blipFill>
          <a:blip r:embed="rId2"/>
          <a:stretch>
            <a:fillRect/>
          </a:stretch>
        </p:blipFill>
        <p:spPr>
          <a:xfrm>
            <a:off x="1529551" y="643466"/>
            <a:ext cx="9132898" cy="5571067"/>
          </a:xfrm>
          <a:prstGeom prst="rect">
            <a:avLst/>
          </a:prstGeom>
        </p:spPr>
      </p:pic>
      <p:sp>
        <p:nvSpPr>
          <p:cNvPr id="2" name="Slide Number Placeholder 1">
            <a:extLst>
              <a:ext uri="{FF2B5EF4-FFF2-40B4-BE49-F238E27FC236}">
                <a16:creationId xmlns:a16="http://schemas.microsoft.com/office/drawing/2014/main" id="{CA68D7A3-F793-0591-6A5D-5BCBAA69B2E2}"/>
              </a:ext>
            </a:extLst>
          </p:cNvPr>
          <p:cNvSpPr>
            <a:spLocks noGrp="1"/>
          </p:cNvSpPr>
          <p:nvPr>
            <p:ph type="sldNum" sz="quarter" idx="12"/>
          </p:nvPr>
        </p:nvSpPr>
        <p:spPr>
          <a:xfrm>
            <a:off x="8610600" y="6356350"/>
            <a:ext cx="2743200" cy="365125"/>
          </a:xfrm>
        </p:spPr>
        <p:txBody>
          <a:bodyPr>
            <a:normAutofit/>
          </a:bodyPr>
          <a:lstStyle/>
          <a:p>
            <a:pPr>
              <a:spcAft>
                <a:spcPts val="600"/>
              </a:spcAft>
            </a:pPr>
            <a:fld id="{F0860A3E-CC72-4C35-A2CB-FA0A76866CEA}" type="slidenum">
              <a:rPr lang="en-IN" smtClean="0"/>
              <a:pPr>
                <a:spcAft>
                  <a:spcPts val="600"/>
                </a:spcAft>
              </a:pPr>
              <a:t>16</a:t>
            </a:fld>
            <a:endParaRPr lang="en-IN"/>
          </a:p>
        </p:txBody>
      </p:sp>
    </p:spTree>
    <p:extLst>
      <p:ext uri="{BB962C8B-B14F-4D97-AF65-F5344CB8AC3E}">
        <p14:creationId xmlns:p14="http://schemas.microsoft.com/office/powerpoint/2010/main" val="998347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10C4-07D2-15A8-B3B8-7520937528C9}"/>
              </a:ext>
            </a:extLst>
          </p:cNvPr>
          <p:cNvSpPr>
            <a:spLocks noGrp="1"/>
          </p:cNvSpPr>
          <p:nvPr>
            <p:ph type="title"/>
          </p:nvPr>
        </p:nvSpPr>
        <p:spPr>
          <a:xfrm>
            <a:off x="647699" y="203293"/>
            <a:ext cx="6296025" cy="2266952"/>
          </a:xfrm>
        </p:spPr>
        <p:txBody>
          <a:bodyPr anchor="ctr">
            <a:normAutofit/>
          </a:bodyPr>
          <a:lstStyle/>
          <a:p>
            <a:r>
              <a:rPr lang="en-US" sz="4800" b="1">
                <a:solidFill>
                  <a:srgbClr val="432C62"/>
                </a:solidFill>
                <a:latin typeface="Centaur"/>
                <a:ea typeface="Calibri Light"/>
                <a:cs typeface="Calibri Light"/>
              </a:rPr>
              <a:t>Fundamentals of Protein Folding and Misfolding</a:t>
            </a:r>
            <a:endParaRPr lang="en-US" sz="4800" b="1">
              <a:solidFill>
                <a:srgbClr val="432C62"/>
              </a:solidFill>
              <a:latin typeface="Centaur"/>
            </a:endParaRPr>
          </a:p>
          <a:p>
            <a:endParaRPr lang="en-US" sz="4000">
              <a:latin typeface="Centaur"/>
              <a:ea typeface="Calibri Light"/>
              <a:cs typeface="Calibri Light"/>
            </a:endParaRPr>
          </a:p>
        </p:txBody>
      </p:sp>
      <p:sp>
        <p:nvSpPr>
          <p:cNvPr id="3" name="Content Placeholder 2">
            <a:extLst>
              <a:ext uri="{FF2B5EF4-FFF2-40B4-BE49-F238E27FC236}">
                <a16:creationId xmlns:a16="http://schemas.microsoft.com/office/drawing/2014/main" id="{84F90F83-55C2-B50F-F272-9E1C9857E6AB}"/>
              </a:ext>
            </a:extLst>
          </p:cNvPr>
          <p:cNvSpPr>
            <a:spLocks noGrp="1"/>
          </p:cNvSpPr>
          <p:nvPr>
            <p:ph idx="1"/>
          </p:nvPr>
        </p:nvSpPr>
        <p:spPr>
          <a:xfrm>
            <a:off x="826077" y="2173481"/>
            <a:ext cx="5334006" cy="5468555"/>
          </a:xfrm>
        </p:spPr>
        <p:txBody>
          <a:bodyPr vert="horz" lIns="91440" tIns="45720" rIns="91440" bIns="45720" rtlCol="0" anchor="ctr">
            <a:normAutofit/>
          </a:bodyPr>
          <a:lstStyle/>
          <a:p>
            <a:pPr algn="just"/>
            <a:r>
              <a:rPr lang="en-US">
                <a:solidFill>
                  <a:srgbClr val="432C62"/>
                </a:solidFill>
                <a:latin typeface="Centaur"/>
              </a:rPr>
              <a:t>Protein Folding</a:t>
            </a:r>
            <a:endParaRPr lang="en-US">
              <a:solidFill>
                <a:srgbClr val="432C62"/>
              </a:solidFill>
              <a:latin typeface="Centaur"/>
              <a:ea typeface="Calibri"/>
              <a:cs typeface="Calibri"/>
            </a:endParaRPr>
          </a:p>
          <a:p>
            <a:pPr marL="457200" lvl="1" indent="0" algn="just">
              <a:buNone/>
            </a:pPr>
            <a:r>
              <a:rPr lang="en-US" sz="2800">
                <a:solidFill>
                  <a:srgbClr val="432C62"/>
                </a:solidFill>
                <a:latin typeface="Centaur"/>
                <a:ea typeface="+mn-lt"/>
                <a:cs typeface="+mn-lt"/>
              </a:rPr>
              <a:t>Proteins fold into specific three-dimensional shapes essential for their function. Folding is driven by amino acid sequence and cellular environment.</a:t>
            </a:r>
            <a:endParaRPr lang="en-US" sz="2800">
              <a:solidFill>
                <a:srgbClr val="432C62"/>
              </a:solidFill>
              <a:latin typeface="Centaur"/>
              <a:ea typeface="Calibri" panose="020F0502020204030204"/>
              <a:cs typeface="Calibri" panose="020F0502020204030204"/>
            </a:endParaRPr>
          </a:p>
          <a:p>
            <a:pPr algn="just"/>
            <a:r>
              <a:rPr lang="en-US">
                <a:solidFill>
                  <a:srgbClr val="432C62"/>
                </a:solidFill>
                <a:latin typeface="Centaur"/>
              </a:rPr>
              <a:t>Protein Misfolding</a:t>
            </a:r>
            <a:endParaRPr lang="en-US">
              <a:solidFill>
                <a:srgbClr val="432C62"/>
              </a:solidFill>
              <a:latin typeface="Centaur"/>
              <a:ea typeface="Calibri" panose="020F0502020204030204"/>
              <a:cs typeface="Calibri" panose="020F0502020204030204"/>
            </a:endParaRPr>
          </a:p>
          <a:p>
            <a:pPr marL="457200" lvl="1" indent="0" algn="just">
              <a:buNone/>
            </a:pPr>
            <a:r>
              <a:rPr lang="en-US" sz="2800">
                <a:solidFill>
                  <a:srgbClr val="432C62"/>
                </a:solidFill>
                <a:latin typeface="Centaur"/>
                <a:ea typeface="+mn-lt"/>
                <a:cs typeface="+mn-lt"/>
              </a:rPr>
              <a:t>Misfolded proteins fail to achieve proper conformation, causing loss of function and propensity to aggregate into toxic species.</a:t>
            </a:r>
            <a:endParaRPr lang="en-US" sz="2800">
              <a:solidFill>
                <a:srgbClr val="432C62"/>
              </a:solidFill>
              <a:latin typeface="Centaur"/>
              <a:ea typeface="Calibri" panose="020F0502020204030204"/>
              <a:cs typeface="Calibri" panose="020F0502020204030204"/>
            </a:endParaRPr>
          </a:p>
          <a:p>
            <a:pPr marL="0" indent="0">
              <a:buNone/>
            </a:pPr>
            <a:endParaRPr lang="en-US" sz="2000">
              <a:latin typeface="Centaur"/>
              <a:ea typeface="Calibri" panose="020F0502020204030204"/>
              <a:cs typeface="Calibri" panose="020F0502020204030204"/>
            </a:endParaRPr>
          </a:p>
          <a:p>
            <a:endParaRPr lang="en-US" sz="2000">
              <a:latin typeface="Centaur"/>
              <a:ea typeface="Calibri" panose="020F0502020204030204"/>
              <a:cs typeface="Calibri" panose="020F0502020204030204"/>
            </a:endParaRPr>
          </a:p>
          <a:p>
            <a:pPr marL="0" indent="0">
              <a:buNone/>
            </a:pPr>
            <a:endParaRPr lang="en-US" sz="2000">
              <a:latin typeface="Centaur"/>
              <a:ea typeface="Calibri" panose="020F0502020204030204"/>
              <a:cs typeface="Calibri" panose="020F0502020204030204"/>
            </a:endParaRPr>
          </a:p>
          <a:p>
            <a:endParaRPr lang="en-US" sz="2000">
              <a:latin typeface="Centaur"/>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nerated image">
            <a:extLst>
              <a:ext uri="{FF2B5EF4-FFF2-40B4-BE49-F238E27FC236}">
                <a16:creationId xmlns:a16="http://schemas.microsoft.com/office/drawing/2014/main" id="{F6BA065F-B600-43DC-5F57-5C9BB4349BEB}"/>
              </a:ext>
            </a:extLst>
          </p:cNvPr>
          <p:cNvPicPr>
            <a:picLocks noChangeAspect="1"/>
          </p:cNvPicPr>
          <p:nvPr/>
        </p:nvPicPr>
        <p:blipFill>
          <a:blip r:embed="rId2"/>
          <a:stretch>
            <a:fillRect/>
          </a:stretch>
        </p:blipFill>
        <p:spPr>
          <a:xfrm>
            <a:off x="7607878" y="2173481"/>
            <a:ext cx="3758045" cy="2508494"/>
          </a:xfrm>
          <a:prstGeom prst="rect">
            <a:avLst/>
          </a:prstGeom>
        </p:spPr>
      </p:pic>
      <p:sp>
        <p:nvSpPr>
          <p:cNvPr id="4" name="Slide Number Placeholder 3">
            <a:extLst>
              <a:ext uri="{FF2B5EF4-FFF2-40B4-BE49-F238E27FC236}">
                <a16:creationId xmlns:a16="http://schemas.microsoft.com/office/drawing/2014/main" id="{74FA90BD-6804-96B8-91C9-B99561A0D53E}"/>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17</a:t>
            </a:fld>
            <a:endParaRPr lang="en-US">
              <a:solidFill>
                <a:schemeClr val="tx1"/>
              </a:solidFill>
            </a:endParaRPr>
          </a:p>
        </p:txBody>
      </p:sp>
    </p:spTree>
    <p:extLst>
      <p:ext uri="{BB962C8B-B14F-4D97-AF65-F5344CB8AC3E}">
        <p14:creationId xmlns:p14="http://schemas.microsoft.com/office/powerpoint/2010/main" val="54833264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420E-EF47-2325-F51C-FB5ECF485F98}"/>
              </a:ext>
            </a:extLst>
          </p:cNvPr>
          <p:cNvSpPr>
            <a:spLocks noGrp="1"/>
          </p:cNvSpPr>
          <p:nvPr>
            <p:ph type="title"/>
          </p:nvPr>
        </p:nvSpPr>
        <p:spPr/>
        <p:txBody>
          <a:bodyPr>
            <a:normAutofit/>
          </a:bodyPr>
          <a:lstStyle/>
          <a:p>
            <a:r>
              <a:rPr lang="en-US" sz="4800" b="1">
                <a:solidFill>
                  <a:srgbClr val="432C62"/>
                </a:solidFill>
                <a:latin typeface="Centaur"/>
                <a:ea typeface="Calibri"/>
                <a:cs typeface="Calibri"/>
              </a:rPr>
              <a:t>Protein Quality Control Systems[PQC]</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7AAE2BEE-CD4F-5D81-01E6-6A83FED2FE9C}"/>
              </a:ext>
            </a:extLst>
          </p:cNvPr>
          <p:cNvSpPr>
            <a:spLocks noGrp="1"/>
          </p:cNvSpPr>
          <p:nvPr>
            <p:ph idx="1"/>
          </p:nvPr>
        </p:nvSpPr>
        <p:spPr>
          <a:xfrm>
            <a:off x="838200" y="1690688"/>
            <a:ext cx="10515600" cy="4351338"/>
          </a:xfrm>
        </p:spPr>
        <p:txBody>
          <a:bodyPr vert="horz" lIns="91440" tIns="45720" rIns="91440" bIns="45720" rtlCol="0" anchor="t">
            <a:normAutofit lnSpcReduction="10000"/>
          </a:bodyPr>
          <a:lstStyle/>
          <a:p>
            <a:pPr marL="0" indent="0" algn="just">
              <a:buNone/>
            </a:pPr>
            <a:r>
              <a:rPr lang="en-US">
                <a:solidFill>
                  <a:srgbClr val="432C62"/>
                </a:solidFill>
                <a:latin typeface="Centaur"/>
                <a:ea typeface="+mn-lt"/>
                <a:cs typeface="+mn-lt"/>
              </a:rPr>
              <a:t>Protein quality control systems are mechanisms that ensure proteins are correctly folded and functional, primarily involving molecular chaperones. These chaperones assist in the proper folding of nascent proteins, refold misfolded proteins, and prevent aggregation, thereby maintaining cellular </a:t>
            </a:r>
            <a:r>
              <a:rPr lang="en-US" err="1">
                <a:solidFill>
                  <a:srgbClr val="432C62"/>
                </a:solidFill>
                <a:latin typeface="Centaur"/>
                <a:ea typeface="+mn-lt"/>
                <a:cs typeface="+mn-lt"/>
              </a:rPr>
              <a:t>proteostasis</a:t>
            </a:r>
            <a:r>
              <a:rPr lang="en-US">
                <a:solidFill>
                  <a:srgbClr val="432C62"/>
                </a:solidFill>
                <a:latin typeface="Centaur"/>
                <a:ea typeface="+mn-lt"/>
                <a:cs typeface="+mn-lt"/>
              </a:rPr>
              <a:t> and function.</a:t>
            </a:r>
            <a:endParaRPr lang="en-US">
              <a:solidFill>
                <a:srgbClr val="432C62"/>
              </a:solidFill>
            </a:endParaRPr>
          </a:p>
          <a:p>
            <a:pPr marL="0" indent="0" algn="just">
              <a:buNone/>
            </a:pPr>
            <a:endParaRPr lang="en-US">
              <a:solidFill>
                <a:srgbClr val="432C62"/>
              </a:solidFill>
              <a:latin typeface="Centaur"/>
              <a:ea typeface="+mn-lt"/>
              <a:cs typeface="+mn-lt"/>
            </a:endParaRPr>
          </a:p>
          <a:p>
            <a:pPr marL="0" indent="0" algn="just">
              <a:buNone/>
            </a:pPr>
            <a:r>
              <a:rPr lang="en-US">
                <a:solidFill>
                  <a:srgbClr val="432C62"/>
                </a:solidFill>
                <a:latin typeface="Centaur"/>
                <a:ea typeface="+mn-lt"/>
                <a:cs typeface="+mn-lt"/>
              </a:rPr>
              <a:t>The Essential components of Protein Quality Control Systems are:</a:t>
            </a:r>
          </a:p>
          <a:p>
            <a:pPr marL="342900" indent="-342900" algn="just"/>
            <a:r>
              <a:rPr lang="en-US">
                <a:solidFill>
                  <a:srgbClr val="432C62"/>
                </a:solidFill>
                <a:latin typeface="Centaur"/>
                <a:ea typeface="+mn-lt"/>
                <a:cs typeface="+mn-lt"/>
              </a:rPr>
              <a:t>Molecular Chaperones</a:t>
            </a:r>
          </a:p>
          <a:p>
            <a:pPr marL="342900" indent="-342900" algn="just"/>
            <a:r>
              <a:rPr lang="en-US">
                <a:solidFill>
                  <a:srgbClr val="432C62"/>
                </a:solidFill>
                <a:latin typeface="Centaur"/>
                <a:ea typeface="+mn-lt"/>
                <a:cs typeface="+mn-lt"/>
              </a:rPr>
              <a:t>Proteases</a:t>
            </a:r>
            <a:endParaRPr lang="en-US">
              <a:solidFill>
                <a:srgbClr val="432C62"/>
              </a:solidFill>
              <a:latin typeface="Centaur"/>
            </a:endParaRPr>
          </a:p>
          <a:p>
            <a:pPr marL="342900" indent="-342900" algn="just"/>
            <a:r>
              <a:rPr lang="en-US">
                <a:solidFill>
                  <a:srgbClr val="432C62"/>
                </a:solidFill>
                <a:latin typeface="Centaur"/>
                <a:ea typeface="+mn-lt"/>
                <a:cs typeface="+mn-lt"/>
              </a:rPr>
              <a:t>Endoplasmic Reticulum (ER) Quality Control</a:t>
            </a:r>
            <a:endParaRPr lang="en-US">
              <a:solidFill>
                <a:srgbClr val="432C62"/>
              </a:solidFill>
              <a:latin typeface="Centaur"/>
            </a:endParaRPr>
          </a:p>
          <a:p>
            <a:pPr marL="0" indent="0" algn="just">
              <a:buNone/>
            </a:pPr>
            <a:endParaRPr lang="en-US" sz="1200">
              <a:solidFill>
                <a:srgbClr val="D1D5DB"/>
              </a:solidFill>
              <a:latin typeface="Centaur"/>
              <a:ea typeface="Calibri"/>
              <a:cs typeface="Calibri"/>
            </a:endParaRPr>
          </a:p>
        </p:txBody>
      </p:sp>
      <p:sp>
        <p:nvSpPr>
          <p:cNvPr id="4" name="Slide Number Placeholder 3">
            <a:extLst>
              <a:ext uri="{FF2B5EF4-FFF2-40B4-BE49-F238E27FC236}">
                <a16:creationId xmlns:a16="http://schemas.microsoft.com/office/drawing/2014/main" id="{397C4075-91CB-D20F-3FAC-92842DEFA2CE}"/>
              </a:ext>
            </a:extLst>
          </p:cNvPr>
          <p:cNvSpPr>
            <a:spLocks noGrp="1"/>
          </p:cNvSpPr>
          <p:nvPr>
            <p:ph type="sldNum" sz="quarter" idx="12"/>
          </p:nvPr>
        </p:nvSpPr>
        <p:spPr/>
        <p:txBody>
          <a:bodyPr/>
          <a:lstStyle/>
          <a:p>
            <a:fld id="{F0860A3E-CC72-4C35-A2CB-FA0A76866CEA}" type="slidenum">
              <a:rPr lang="en-IN" smtClean="0"/>
              <a:t>18</a:t>
            </a:fld>
            <a:endParaRPr lang="en-IN"/>
          </a:p>
        </p:txBody>
      </p:sp>
    </p:spTree>
    <p:extLst>
      <p:ext uri="{BB962C8B-B14F-4D97-AF65-F5344CB8AC3E}">
        <p14:creationId xmlns:p14="http://schemas.microsoft.com/office/powerpoint/2010/main" val="3597890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6FAB0D9-F03F-3D86-5690-B56ACDE08028}"/>
              </a:ext>
            </a:extLst>
          </p:cNvPr>
          <p:cNvSpPr>
            <a:spLocks noGrp="1"/>
          </p:cNvSpPr>
          <p:nvPr>
            <p:ph type="title"/>
          </p:nvPr>
        </p:nvSpPr>
        <p:spPr>
          <a:xfrm>
            <a:off x="333176" y="333376"/>
            <a:ext cx="5624711" cy="1621374"/>
          </a:xfrm>
        </p:spPr>
        <p:txBody>
          <a:bodyPr anchor="ctr">
            <a:normAutofit/>
          </a:bodyPr>
          <a:lstStyle/>
          <a:p>
            <a:r>
              <a:rPr lang="en-US" sz="4800" b="1">
                <a:solidFill>
                  <a:srgbClr val="432C62"/>
                </a:solidFill>
                <a:latin typeface="Centaur"/>
                <a:ea typeface="Calibri Light"/>
                <a:cs typeface="Calibri Light"/>
              </a:rPr>
              <a:t>Ubiquitin Proteasome System [UPS]</a:t>
            </a:r>
          </a:p>
        </p:txBody>
      </p:sp>
      <p:sp>
        <p:nvSpPr>
          <p:cNvPr id="3" name="Content Placeholder 2">
            <a:extLst>
              <a:ext uri="{FF2B5EF4-FFF2-40B4-BE49-F238E27FC236}">
                <a16:creationId xmlns:a16="http://schemas.microsoft.com/office/drawing/2014/main" id="{B7808312-727F-835E-7337-D6B1AB98C23A}"/>
              </a:ext>
            </a:extLst>
          </p:cNvPr>
          <p:cNvSpPr>
            <a:spLocks noGrp="1"/>
          </p:cNvSpPr>
          <p:nvPr>
            <p:ph idx="1"/>
          </p:nvPr>
        </p:nvSpPr>
        <p:spPr>
          <a:xfrm>
            <a:off x="333176" y="2769078"/>
            <a:ext cx="4698198" cy="3769834"/>
          </a:xfrm>
        </p:spPr>
        <p:txBody>
          <a:bodyPr vert="horz" lIns="91440" tIns="45720" rIns="91440" bIns="45720" rtlCol="0" anchor="ctr">
            <a:normAutofit lnSpcReduction="10000"/>
          </a:bodyPr>
          <a:lstStyle/>
          <a:p>
            <a:pPr marL="0" indent="0" algn="just">
              <a:buNone/>
            </a:pPr>
            <a:r>
              <a:rPr lang="en-US">
                <a:solidFill>
                  <a:srgbClr val="432C62"/>
                </a:solidFill>
                <a:latin typeface="Centaur"/>
                <a:ea typeface="+mn-lt"/>
                <a:cs typeface="+mn-lt"/>
              </a:rPr>
              <a:t>This plays a crucial role in protein quality control by targeting misfolded proteins for degradation. Molecular chaperones assist in this process by preventing aggregation and facilitating the proper folding of proteins, particularly in the context of neurodegenerative diseases like Parkinson's disease.</a:t>
            </a:r>
          </a:p>
          <a:p>
            <a:pPr marL="0" indent="0" algn="just">
              <a:buNone/>
            </a:pPr>
            <a:endParaRPr lang="en-US" sz="2400">
              <a:latin typeface="Centaur"/>
              <a:ea typeface="Calibri"/>
              <a:cs typeface="Calibri"/>
            </a:endParaRPr>
          </a:p>
          <a:p>
            <a:pPr marL="0" indent="0" algn="just">
              <a:buNone/>
            </a:pPr>
            <a:endParaRPr lang="en-US" sz="2000">
              <a:latin typeface="Centaur"/>
              <a:ea typeface="Calibri"/>
              <a:cs typeface="Calibri"/>
            </a:endParaRPr>
          </a:p>
          <a:p>
            <a:pPr marL="0" indent="0" algn="just">
              <a:buNone/>
            </a:pPr>
            <a:endParaRPr lang="en-US" sz="2000">
              <a:latin typeface="Centaur"/>
              <a:ea typeface="Calibri"/>
              <a:cs typeface="Calibri"/>
            </a:endParaRPr>
          </a:p>
          <a:p>
            <a:pPr marL="0" indent="0" algn="just">
              <a:buNone/>
            </a:pPr>
            <a:endParaRPr lang="en-US" sz="2000">
              <a:latin typeface="Centaur"/>
              <a:ea typeface="Calibri"/>
              <a:cs typeface="Calibri"/>
            </a:endParaRPr>
          </a:p>
        </p:txBody>
      </p:sp>
      <p:sp>
        <p:nvSpPr>
          <p:cNvPr id="27" name="Rectangle 26">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biquitin-Proteasome System - LifeSensors">
            <a:extLst>
              <a:ext uri="{FF2B5EF4-FFF2-40B4-BE49-F238E27FC236}">
                <a16:creationId xmlns:a16="http://schemas.microsoft.com/office/drawing/2014/main" id="{5C0DF4AD-C8A3-F8D5-816F-6AA09D525570}"/>
              </a:ext>
            </a:extLst>
          </p:cNvPr>
          <p:cNvPicPr>
            <a:picLocks noChangeAspect="1"/>
          </p:cNvPicPr>
          <p:nvPr/>
        </p:nvPicPr>
        <p:blipFill>
          <a:blip r:embed="rId2"/>
          <a:stretch>
            <a:fillRect/>
          </a:stretch>
        </p:blipFill>
        <p:spPr>
          <a:xfrm>
            <a:off x="6096000" y="1402006"/>
            <a:ext cx="5334197" cy="4053989"/>
          </a:xfrm>
          <a:prstGeom prst="rect">
            <a:avLst/>
          </a:prstGeom>
        </p:spPr>
      </p:pic>
      <p:sp>
        <p:nvSpPr>
          <p:cNvPr id="4" name="Slide Number Placeholder 3">
            <a:extLst>
              <a:ext uri="{FF2B5EF4-FFF2-40B4-BE49-F238E27FC236}">
                <a16:creationId xmlns:a16="http://schemas.microsoft.com/office/drawing/2014/main" id="{7A471D0A-5A25-6F2C-04E2-31AF718F2BE7}"/>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19</a:t>
            </a:fld>
            <a:endParaRPr lang="en-IN">
              <a:solidFill>
                <a:schemeClr val="tx1"/>
              </a:solidFill>
            </a:endParaRPr>
          </a:p>
        </p:txBody>
      </p:sp>
    </p:spTree>
    <p:extLst>
      <p:ext uri="{BB962C8B-B14F-4D97-AF65-F5344CB8AC3E}">
        <p14:creationId xmlns:p14="http://schemas.microsoft.com/office/powerpoint/2010/main" val="11258558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5CD2-7680-9A32-ABED-F3C3FE4F703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5547C9-C285-CADB-035A-18DC0D487996}"/>
              </a:ext>
            </a:extLst>
          </p:cNvPr>
          <p:cNvSpPr/>
          <p:nvPr/>
        </p:nvSpPr>
        <p:spPr>
          <a:xfrm>
            <a:off x="9158991" y="0"/>
            <a:ext cx="3033009" cy="6858000"/>
          </a:xfrm>
          <a:prstGeom prst="rect">
            <a:avLst/>
          </a:prstGeom>
          <a:solidFill>
            <a:srgbClr val="EDE8F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086DB4-3F14-271E-19FF-6E83782B473F}"/>
              </a:ext>
            </a:extLst>
          </p:cNvPr>
          <p:cNvSpPr txBox="1"/>
          <p:nvPr/>
        </p:nvSpPr>
        <p:spPr>
          <a:xfrm>
            <a:off x="5573763" y="3620661"/>
            <a:ext cx="4365522" cy="2523768"/>
          </a:xfrm>
          <a:prstGeom prst="rect">
            <a:avLst/>
          </a:prstGeom>
          <a:noFill/>
        </p:spPr>
        <p:txBody>
          <a:bodyPr wrap="square" rtlCol="0">
            <a:spAutoFit/>
          </a:bodyPr>
          <a:lstStyle/>
          <a:p>
            <a:endParaRPr lang="en-IN" sz="2800">
              <a:solidFill>
                <a:srgbClr val="002060"/>
              </a:solidFill>
              <a:latin typeface="Garamond" panose="02020404030301010803" pitchFamily="18" charset="0"/>
              <a:cs typeface="Adobe Hebrew" panose="02040503050201020203" pitchFamily="18" charset="-79"/>
            </a:endParaRPr>
          </a:p>
          <a:p>
            <a:r>
              <a:rPr lang="en-IN" sz="2800" b="1">
                <a:solidFill>
                  <a:srgbClr val="432C62"/>
                </a:solidFill>
                <a:latin typeface="Centaur" panose="02030504050205020304" pitchFamily="18" charset="0"/>
                <a:ea typeface="+mj-ea"/>
                <a:cs typeface="+mj-cs"/>
              </a:rPr>
              <a:t>PRESENTED BY:</a:t>
            </a:r>
          </a:p>
          <a:p>
            <a:r>
              <a:rPr lang="en-IN" sz="2800">
                <a:solidFill>
                  <a:srgbClr val="432C62"/>
                </a:solidFill>
                <a:latin typeface="Centaur" panose="02030504050205020304" pitchFamily="18" charset="0"/>
                <a:ea typeface="+mj-ea"/>
                <a:cs typeface="+mj-cs"/>
              </a:rPr>
              <a:t>Prakruthi M</a:t>
            </a:r>
          </a:p>
          <a:p>
            <a:r>
              <a:rPr lang="en-IN" sz="2800">
                <a:solidFill>
                  <a:srgbClr val="432C62"/>
                </a:solidFill>
                <a:latin typeface="Centaur" panose="02030504050205020304" pitchFamily="18" charset="0"/>
                <a:ea typeface="+mj-ea"/>
                <a:cs typeface="+mj-cs"/>
              </a:rPr>
              <a:t>Pragna S</a:t>
            </a:r>
          </a:p>
          <a:p>
            <a:r>
              <a:rPr lang="en-IN" sz="2800">
                <a:solidFill>
                  <a:srgbClr val="432C62"/>
                </a:solidFill>
                <a:latin typeface="Centaur" panose="02030504050205020304" pitchFamily="18" charset="0"/>
                <a:ea typeface="+mj-ea"/>
                <a:cs typeface="+mj-cs"/>
              </a:rPr>
              <a:t>S Varsha</a:t>
            </a:r>
          </a:p>
          <a:p>
            <a:endParaRPr lang="en-IN"/>
          </a:p>
        </p:txBody>
      </p:sp>
      <p:sp>
        <p:nvSpPr>
          <p:cNvPr id="7" name="Freeform: Shape 6">
            <a:extLst>
              <a:ext uri="{FF2B5EF4-FFF2-40B4-BE49-F238E27FC236}">
                <a16:creationId xmlns:a16="http://schemas.microsoft.com/office/drawing/2014/main" id="{7F78CAAE-F2D6-784C-DCD8-31D5ED1E93CA}"/>
              </a:ext>
            </a:extLst>
          </p:cNvPr>
          <p:cNvSpPr/>
          <p:nvPr/>
        </p:nvSpPr>
        <p:spPr>
          <a:xfrm>
            <a:off x="9861558" y="1349034"/>
            <a:ext cx="1627871" cy="3127716"/>
          </a:xfrm>
          <a:custGeom>
            <a:avLst/>
            <a:gdLst>
              <a:gd name="connsiteX0" fmla="*/ 4876 w 245383"/>
              <a:gd name="connsiteY0" fmla="*/ 488156 h 492919"/>
              <a:gd name="connsiteX1" fmla="*/ 9639 w 245383"/>
              <a:gd name="connsiteY1" fmla="*/ 302419 h 492919"/>
              <a:gd name="connsiteX2" fmla="*/ 21545 w 245383"/>
              <a:gd name="connsiteY2" fmla="*/ 204788 h 492919"/>
              <a:gd name="connsiteX3" fmla="*/ 26308 w 245383"/>
              <a:gd name="connsiteY3" fmla="*/ 197644 h 492919"/>
              <a:gd name="connsiteX4" fmla="*/ 40595 w 245383"/>
              <a:gd name="connsiteY4" fmla="*/ 188119 h 492919"/>
              <a:gd name="connsiteX5" fmla="*/ 100126 w 245383"/>
              <a:gd name="connsiteY5" fmla="*/ 190500 h 492919"/>
              <a:gd name="connsiteX6" fmla="*/ 147751 w 245383"/>
              <a:gd name="connsiteY6" fmla="*/ 192881 h 492919"/>
              <a:gd name="connsiteX7" fmla="*/ 185851 w 245383"/>
              <a:gd name="connsiteY7" fmla="*/ 190500 h 492919"/>
              <a:gd name="connsiteX8" fmla="*/ 204901 w 245383"/>
              <a:gd name="connsiteY8" fmla="*/ 185738 h 492919"/>
              <a:gd name="connsiteX9" fmla="*/ 223951 w 245383"/>
              <a:gd name="connsiteY9" fmla="*/ 176213 h 492919"/>
              <a:gd name="connsiteX10" fmla="*/ 235858 w 245383"/>
              <a:gd name="connsiteY10" fmla="*/ 164306 h 492919"/>
              <a:gd name="connsiteX11" fmla="*/ 245383 w 245383"/>
              <a:gd name="connsiteY11" fmla="*/ 128588 h 492919"/>
              <a:gd name="connsiteX12" fmla="*/ 240620 w 245383"/>
              <a:gd name="connsiteY12" fmla="*/ 104775 h 492919"/>
              <a:gd name="connsiteX13" fmla="*/ 231095 w 245383"/>
              <a:gd name="connsiteY13" fmla="*/ 88106 h 492919"/>
              <a:gd name="connsiteX14" fmla="*/ 219189 w 245383"/>
              <a:gd name="connsiteY14" fmla="*/ 85725 h 492919"/>
              <a:gd name="connsiteX15" fmla="*/ 188233 w 245383"/>
              <a:gd name="connsiteY15" fmla="*/ 78581 h 492919"/>
              <a:gd name="connsiteX16" fmla="*/ 140608 w 245383"/>
              <a:gd name="connsiteY16" fmla="*/ 83344 h 492919"/>
              <a:gd name="connsiteX17" fmla="*/ 133464 w 245383"/>
              <a:gd name="connsiteY17" fmla="*/ 88106 h 492919"/>
              <a:gd name="connsiteX18" fmla="*/ 152514 w 245383"/>
              <a:gd name="connsiteY18" fmla="*/ 116681 h 492919"/>
              <a:gd name="connsiteX19" fmla="*/ 169183 w 245383"/>
              <a:gd name="connsiteY19" fmla="*/ 114300 h 492919"/>
              <a:gd name="connsiteX20" fmla="*/ 185851 w 245383"/>
              <a:gd name="connsiteY20" fmla="*/ 95250 h 492919"/>
              <a:gd name="connsiteX21" fmla="*/ 197758 w 245383"/>
              <a:gd name="connsiteY21" fmla="*/ 90488 h 492919"/>
              <a:gd name="connsiteX22" fmla="*/ 200139 w 245383"/>
              <a:gd name="connsiteY22" fmla="*/ 50006 h 492919"/>
              <a:gd name="connsiteX23" fmla="*/ 181089 w 245383"/>
              <a:gd name="connsiteY23" fmla="*/ 45244 h 492919"/>
              <a:gd name="connsiteX24" fmla="*/ 166801 w 245383"/>
              <a:gd name="connsiteY24" fmla="*/ 38100 h 492919"/>
              <a:gd name="connsiteX25" fmla="*/ 76314 w 245383"/>
              <a:gd name="connsiteY25" fmla="*/ 40481 h 492919"/>
              <a:gd name="connsiteX26" fmla="*/ 69170 w 245383"/>
              <a:gd name="connsiteY26" fmla="*/ 50006 h 492919"/>
              <a:gd name="connsiteX27" fmla="*/ 66789 w 245383"/>
              <a:gd name="connsiteY27" fmla="*/ 66675 h 492919"/>
              <a:gd name="connsiteX28" fmla="*/ 102508 w 245383"/>
              <a:gd name="connsiteY28" fmla="*/ 80963 h 492919"/>
              <a:gd name="connsiteX29" fmla="*/ 128701 w 245383"/>
              <a:gd name="connsiteY29" fmla="*/ 73819 h 492919"/>
              <a:gd name="connsiteX30" fmla="*/ 133464 w 245383"/>
              <a:gd name="connsiteY30" fmla="*/ 57150 h 492919"/>
              <a:gd name="connsiteX31" fmla="*/ 112033 w 245383"/>
              <a:gd name="connsiteY31" fmla="*/ 7144 h 492919"/>
              <a:gd name="connsiteX32" fmla="*/ 95364 w 245383"/>
              <a:gd name="connsiteY32" fmla="*/ 2381 h 492919"/>
              <a:gd name="connsiteX33" fmla="*/ 88220 w 245383"/>
              <a:gd name="connsiteY33" fmla="*/ 0 h 492919"/>
              <a:gd name="connsiteX34" fmla="*/ 33451 w 245383"/>
              <a:gd name="connsiteY34" fmla="*/ 7144 h 492919"/>
              <a:gd name="connsiteX35" fmla="*/ 21545 w 245383"/>
              <a:gd name="connsiteY35" fmla="*/ 9525 h 492919"/>
              <a:gd name="connsiteX36" fmla="*/ 16783 w 245383"/>
              <a:gd name="connsiteY36" fmla="*/ 16669 h 492919"/>
              <a:gd name="connsiteX37" fmla="*/ 7258 w 245383"/>
              <a:gd name="connsiteY37" fmla="*/ 26194 h 492919"/>
              <a:gd name="connsiteX38" fmla="*/ 114 w 245383"/>
              <a:gd name="connsiteY38" fmla="*/ 47625 h 492919"/>
              <a:gd name="connsiteX39" fmla="*/ 4876 w 245383"/>
              <a:gd name="connsiteY39" fmla="*/ 83344 h 492919"/>
              <a:gd name="connsiteX40" fmla="*/ 12020 w 245383"/>
              <a:gd name="connsiteY40" fmla="*/ 95250 h 492919"/>
              <a:gd name="connsiteX41" fmla="*/ 31070 w 245383"/>
              <a:gd name="connsiteY41" fmla="*/ 114300 h 492919"/>
              <a:gd name="connsiteX42" fmla="*/ 40595 w 245383"/>
              <a:gd name="connsiteY42" fmla="*/ 123825 h 492919"/>
              <a:gd name="connsiteX43" fmla="*/ 64408 w 245383"/>
              <a:gd name="connsiteY43" fmla="*/ 140494 h 492919"/>
              <a:gd name="connsiteX44" fmla="*/ 73933 w 245383"/>
              <a:gd name="connsiteY44" fmla="*/ 152400 h 492919"/>
              <a:gd name="connsiteX45" fmla="*/ 78695 w 245383"/>
              <a:gd name="connsiteY45" fmla="*/ 164306 h 492919"/>
              <a:gd name="connsiteX46" fmla="*/ 83458 w 245383"/>
              <a:gd name="connsiteY46" fmla="*/ 190500 h 492919"/>
              <a:gd name="connsiteX47" fmla="*/ 88220 w 245383"/>
              <a:gd name="connsiteY47" fmla="*/ 280988 h 492919"/>
              <a:gd name="connsiteX48" fmla="*/ 90601 w 245383"/>
              <a:gd name="connsiteY48" fmla="*/ 297656 h 492919"/>
              <a:gd name="connsiteX49" fmla="*/ 95364 w 245383"/>
              <a:gd name="connsiteY49" fmla="*/ 369094 h 492919"/>
              <a:gd name="connsiteX50" fmla="*/ 100126 w 245383"/>
              <a:gd name="connsiteY50" fmla="*/ 442913 h 492919"/>
              <a:gd name="connsiteX51" fmla="*/ 109651 w 245383"/>
              <a:gd name="connsiteY51" fmla="*/ 488156 h 492919"/>
              <a:gd name="connsiteX52" fmla="*/ 121558 w 245383"/>
              <a:gd name="connsiteY52" fmla="*/ 490538 h 492919"/>
              <a:gd name="connsiteX53" fmla="*/ 133464 w 245383"/>
              <a:gd name="connsiteY53" fmla="*/ 481013 h 492919"/>
              <a:gd name="connsiteX54" fmla="*/ 140608 w 245383"/>
              <a:gd name="connsiteY54" fmla="*/ 442913 h 492919"/>
              <a:gd name="connsiteX55" fmla="*/ 131083 w 245383"/>
              <a:gd name="connsiteY55" fmla="*/ 269081 h 492919"/>
              <a:gd name="connsiteX56" fmla="*/ 123939 w 245383"/>
              <a:gd name="connsiteY56" fmla="*/ 247650 h 492919"/>
              <a:gd name="connsiteX57" fmla="*/ 119176 w 245383"/>
              <a:gd name="connsiteY57" fmla="*/ 226219 h 492919"/>
              <a:gd name="connsiteX58" fmla="*/ 126320 w 245383"/>
              <a:gd name="connsiteY58" fmla="*/ 169069 h 492919"/>
              <a:gd name="connsiteX59" fmla="*/ 133464 w 245383"/>
              <a:gd name="connsiteY59" fmla="*/ 164306 h 492919"/>
              <a:gd name="connsiteX60" fmla="*/ 162039 w 245383"/>
              <a:gd name="connsiteY60" fmla="*/ 169069 h 492919"/>
              <a:gd name="connsiteX61" fmla="*/ 164420 w 245383"/>
              <a:gd name="connsiteY61" fmla="*/ 176213 h 492919"/>
              <a:gd name="connsiteX62" fmla="*/ 169183 w 245383"/>
              <a:gd name="connsiteY62" fmla="*/ 204788 h 492919"/>
              <a:gd name="connsiteX63" fmla="*/ 173945 w 245383"/>
              <a:gd name="connsiteY63" fmla="*/ 228600 h 492919"/>
              <a:gd name="connsiteX64" fmla="*/ 181089 w 245383"/>
              <a:gd name="connsiteY64" fmla="*/ 247650 h 492919"/>
              <a:gd name="connsiteX65" fmla="*/ 183470 w 245383"/>
              <a:gd name="connsiteY65" fmla="*/ 261938 h 492919"/>
              <a:gd name="connsiteX66" fmla="*/ 185851 w 245383"/>
              <a:gd name="connsiteY66" fmla="*/ 271463 h 492919"/>
              <a:gd name="connsiteX67" fmla="*/ 190614 w 245383"/>
              <a:gd name="connsiteY67" fmla="*/ 361950 h 492919"/>
              <a:gd name="connsiteX68" fmla="*/ 192995 w 245383"/>
              <a:gd name="connsiteY68" fmla="*/ 371475 h 492919"/>
              <a:gd name="connsiteX69" fmla="*/ 197758 w 245383"/>
              <a:gd name="connsiteY69" fmla="*/ 400050 h 492919"/>
              <a:gd name="connsiteX70" fmla="*/ 202520 w 245383"/>
              <a:gd name="connsiteY70" fmla="*/ 454819 h 492919"/>
              <a:gd name="connsiteX71" fmla="*/ 204901 w 245383"/>
              <a:gd name="connsiteY71" fmla="*/ 471488 h 492919"/>
              <a:gd name="connsiteX72" fmla="*/ 212045 w 245383"/>
              <a:gd name="connsiteY72" fmla="*/ 492919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5383" h="492919">
                <a:moveTo>
                  <a:pt x="4876" y="488156"/>
                </a:moveTo>
                <a:cubicBezTo>
                  <a:pt x="5569" y="445907"/>
                  <a:pt x="4948" y="358717"/>
                  <a:pt x="9639" y="302419"/>
                </a:cubicBezTo>
                <a:cubicBezTo>
                  <a:pt x="10279" y="294738"/>
                  <a:pt x="19286" y="208176"/>
                  <a:pt x="21545" y="204788"/>
                </a:cubicBezTo>
                <a:cubicBezTo>
                  <a:pt x="23133" y="202407"/>
                  <a:pt x="24154" y="199529"/>
                  <a:pt x="26308" y="197644"/>
                </a:cubicBezTo>
                <a:cubicBezTo>
                  <a:pt x="30615" y="193875"/>
                  <a:pt x="40595" y="188119"/>
                  <a:pt x="40595" y="188119"/>
                </a:cubicBezTo>
                <a:lnTo>
                  <a:pt x="100126" y="190500"/>
                </a:lnTo>
                <a:cubicBezTo>
                  <a:pt x="116005" y="191206"/>
                  <a:pt x="131856" y="192881"/>
                  <a:pt x="147751" y="192881"/>
                </a:cubicBezTo>
                <a:cubicBezTo>
                  <a:pt x="160476" y="192881"/>
                  <a:pt x="173151" y="191294"/>
                  <a:pt x="185851" y="190500"/>
                </a:cubicBezTo>
                <a:cubicBezTo>
                  <a:pt x="191786" y="189313"/>
                  <a:pt x="199147" y="188353"/>
                  <a:pt x="204901" y="185738"/>
                </a:cubicBezTo>
                <a:cubicBezTo>
                  <a:pt x="211364" y="182800"/>
                  <a:pt x="223951" y="176213"/>
                  <a:pt x="223951" y="176213"/>
                </a:cubicBezTo>
                <a:cubicBezTo>
                  <a:pt x="227920" y="172244"/>
                  <a:pt x="232639" y="168904"/>
                  <a:pt x="235858" y="164306"/>
                </a:cubicBezTo>
                <a:cubicBezTo>
                  <a:pt x="241295" y="156539"/>
                  <a:pt x="244196" y="134520"/>
                  <a:pt x="245383" y="128588"/>
                </a:cubicBezTo>
                <a:cubicBezTo>
                  <a:pt x="243795" y="120650"/>
                  <a:pt x="243314" y="112408"/>
                  <a:pt x="240620" y="104775"/>
                </a:cubicBezTo>
                <a:cubicBezTo>
                  <a:pt x="238490" y="98740"/>
                  <a:pt x="235878" y="92358"/>
                  <a:pt x="231095" y="88106"/>
                </a:cubicBezTo>
                <a:cubicBezTo>
                  <a:pt x="228070" y="85417"/>
                  <a:pt x="223140" y="86603"/>
                  <a:pt x="219189" y="85725"/>
                </a:cubicBezTo>
                <a:lnTo>
                  <a:pt x="188233" y="78581"/>
                </a:lnTo>
                <a:cubicBezTo>
                  <a:pt x="172358" y="80169"/>
                  <a:pt x="156326" y="80610"/>
                  <a:pt x="140608" y="83344"/>
                </a:cubicBezTo>
                <a:cubicBezTo>
                  <a:pt x="137788" y="83834"/>
                  <a:pt x="132501" y="85411"/>
                  <a:pt x="133464" y="88106"/>
                </a:cubicBezTo>
                <a:cubicBezTo>
                  <a:pt x="137314" y="98887"/>
                  <a:pt x="146164" y="107156"/>
                  <a:pt x="152514" y="116681"/>
                </a:cubicBezTo>
                <a:cubicBezTo>
                  <a:pt x="158070" y="115887"/>
                  <a:pt x="164073" y="116623"/>
                  <a:pt x="169183" y="114300"/>
                </a:cubicBezTo>
                <a:cubicBezTo>
                  <a:pt x="180728" y="109052"/>
                  <a:pt x="176709" y="102106"/>
                  <a:pt x="185851" y="95250"/>
                </a:cubicBezTo>
                <a:cubicBezTo>
                  <a:pt x="189271" y="92685"/>
                  <a:pt x="193789" y="92075"/>
                  <a:pt x="197758" y="90488"/>
                </a:cubicBezTo>
                <a:cubicBezTo>
                  <a:pt x="206223" y="77788"/>
                  <a:pt x="212363" y="71738"/>
                  <a:pt x="200139" y="50006"/>
                </a:cubicBezTo>
                <a:cubicBezTo>
                  <a:pt x="196930" y="44301"/>
                  <a:pt x="187439" y="46831"/>
                  <a:pt x="181089" y="45244"/>
                </a:cubicBezTo>
                <a:cubicBezTo>
                  <a:pt x="176326" y="42863"/>
                  <a:pt x="172040" y="39053"/>
                  <a:pt x="166801" y="38100"/>
                </a:cubicBezTo>
                <a:cubicBezTo>
                  <a:pt x="135528" y="32414"/>
                  <a:pt x="107852" y="37614"/>
                  <a:pt x="76314" y="40481"/>
                </a:cubicBezTo>
                <a:cubicBezTo>
                  <a:pt x="73933" y="43656"/>
                  <a:pt x="70526" y="46276"/>
                  <a:pt x="69170" y="50006"/>
                </a:cubicBezTo>
                <a:cubicBezTo>
                  <a:pt x="67252" y="55281"/>
                  <a:pt x="66789" y="61062"/>
                  <a:pt x="66789" y="66675"/>
                </a:cubicBezTo>
                <a:cubicBezTo>
                  <a:pt x="66789" y="83570"/>
                  <a:pt x="94970" y="80277"/>
                  <a:pt x="102508" y="80963"/>
                </a:cubicBezTo>
                <a:cubicBezTo>
                  <a:pt x="111239" y="78582"/>
                  <a:pt x="121528" y="79337"/>
                  <a:pt x="128701" y="73819"/>
                </a:cubicBezTo>
                <a:cubicBezTo>
                  <a:pt x="133281" y="70296"/>
                  <a:pt x="133464" y="62929"/>
                  <a:pt x="133464" y="57150"/>
                </a:cubicBezTo>
                <a:cubicBezTo>
                  <a:pt x="133464" y="40115"/>
                  <a:pt x="130341" y="15466"/>
                  <a:pt x="112033" y="7144"/>
                </a:cubicBezTo>
                <a:cubicBezTo>
                  <a:pt x="106772" y="4753"/>
                  <a:pt x="100899" y="4042"/>
                  <a:pt x="95364" y="2381"/>
                </a:cubicBezTo>
                <a:cubicBezTo>
                  <a:pt x="92960" y="1660"/>
                  <a:pt x="90601" y="794"/>
                  <a:pt x="88220" y="0"/>
                </a:cubicBezTo>
                <a:lnTo>
                  <a:pt x="33451" y="7144"/>
                </a:lnTo>
                <a:cubicBezTo>
                  <a:pt x="29444" y="7716"/>
                  <a:pt x="25059" y="7517"/>
                  <a:pt x="21545" y="9525"/>
                </a:cubicBezTo>
                <a:cubicBezTo>
                  <a:pt x="19060" y="10945"/>
                  <a:pt x="18645" y="14496"/>
                  <a:pt x="16783" y="16669"/>
                </a:cubicBezTo>
                <a:cubicBezTo>
                  <a:pt x="13861" y="20078"/>
                  <a:pt x="10433" y="23019"/>
                  <a:pt x="7258" y="26194"/>
                </a:cubicBezTo>
                <a:cubicBezTo>
                  <a:pt x="4877" y="33338"/>
                  <a:pt x="-881" y="40161"/>
                  <a:pt x="114" y="47625"/>
                </a:cubicBezTo>
                <a:cubicBezTo>
                  <a:pt x="1701" y="59531"/>
                  <a:pt x="1963" y="71691"/>
                  <a:pt x="4876" y="83344"/>
                </a:cubicBezTo>
                <a:cubicBezTo>
                  <a:pt x="5999" y="87834"/>
                  <a:pt x="9567" y="91325"/>
                  <a:pt x="12020" y="95250"/>
                </a:cubicBezTo>
                <a:cubicBezTo>
                  <a:pt x="19775" y="107657"/>
                  <a:pt x="15552" y="100334"/>
                  <a:pt x="31070" y="114300"/>
                </a:cubicBezTo>
                <a:cubicBezTo>
                  <a:pt x="34407" y="117304"/>
                  <a:pt x="37051" y="121068"/>
                  <a:pt x="40595" y="123825"/>
                </a:cubicBezTo>
                <a:cubicBezTo>
                  <a:pt x="57149" y="136701"/>
                  <a:pt x="48568" y="124655"/>
                  <a:pt x="64408" y="140494"/>
                </a:cubicBezTo>
                <a:cubicBezTo>
                  <a:pt x="68002" y="144088"/>
                  <a:pt x="70758" y="148431"/>
                  <a:pt x="73933" y="152400"/>
                </a:cubicBezTo>
                <a:cubicBezTo>
                  <a:pt x="75520" y="156369"/>
                  <a:pt x="77343" y="160251"/>
                  <a:pt x="78695" y="164306"/>
                </a:cubicBezTo>
                <a:cubicBezTo>
                  <a:pt x="81501" y="172725"/>
                  <a:pt x="82219" y="181827"/>
                  <a:pt x="83458" y="190500"/>
                </a:cubicBezTo>
                <a:cubicBezTo>
                  <a:pt x="84521" y="214961"/>
                  <a:pt x="85822" y="254612"/>
                  <a:pt x="88220" y="280988"/>
                </a:cubicBezTo>
                <a:cubicBezTo>
                  <a:pt x="88728" y="286577"/>
                  <a:pt x="89807" y="292100"/>
                  <a:pt x="90601" y="297656"/>
                </a:cubicBezTo>
                <a:cubicBezTo>
                  <a:pt x="97458" y="407340"/>
                  <a:pt x="88767" y="270125"/>
                  <a:pt x="95364" y="369094"/>
                </a:cubicBezTo>
                <a:cubicBezTo>
                  <a:pt x="97004" y="393697"/>
                  <a:pt x="98449" y="418313"/>
                  <a:pt x="100126" y="442913"/>
                </a:cubicBezTo>
                <a:cubicBezTo>
                  <a:pt x="100712" y="451506"/>
                  <a:pt x="99014" y="478849"/>
                  <a:pt x="109651" y="488156"/>
                </a:cubicBezTo>
                <a:cubicBezTo>
                  <a:pt x="112697" y="490821"/>
                  <a:pt x="117589" y="489744"/>
                  <a:pt x="121558" y="490538"/>
                </a:cubicBezTo>
                <a:cubicBezTo>
                  <a:pt x="125527" y="487363"/>
                  <a:pt x="130344" y="485025"/>
                  <a:pt x="133464" y="481013"/>
                </a:cubicBezTo>
                <a:cubicBezTo>
                  <a:pt x="140479" y="471993"/>
                  <a:pt x="139896" y="450746"/>
                  <a:pt x="140608" y="442913"/>
                </a:cubicBezTo>
                <a:cubicBezTo>
                  <a:pt x="137433" y="384969"/>
                  <a:pt x="136019" y="326902"/>
                  <a:pt x="131083" y="269081"/>
                </a:cubicBezTo>
                <a:cubicBezTo>
                  <a:pt x="130443" y="261578"/>
                  <a:pt x="125765" y="254955"/>
                  <a:pt x="123939" y="247650"/>
                </a:cubicBezTo>
                <a:cubicBezTo>
                  <a:pt x="120576" y="234199"/>
                  <a:pt x="122200" y="241334"/>
                  <a:pt x="119176" y="226219"/>
                </a:cubicBezTo>
                <a:cubicBezTo>
                  <a:pt x="119472" y="220293"/>
                  <a:pt x="114956" y="182707"/>
                  <a:pt x="126320" y="169069"/>
                </a:cubicBezTo>
                <a:cubicBezTo>
                  <a:pt x="128152" y="166870"/>
                  <a:pt x="131083" y="165894"/>
                  <a:pt x="133464" y="164306"/>
                </a:cubicBezTo>
                <a:cubicBezTo>
                  <a:pt x="142989" y="165894"/>
                  <a:pt x="153026" y="165602"/>
                  <a:pt x="162039" y="169069"/>
                </a:cubicBezTo>
                <a:cubicBezTo>
                  <a:pt x="164382" y="169970"/>
                  <a:pt x="163928" y="173752"/>
                  <a:pt x="164420" y="176213"/>
                </a:cubicBezTo>
                <a:cubicBezTo>
                  <a:pt x="166314" y="185682"/>
                  <a:pt x="167289" y="195319"/>
                  <a:pt x="169183" y="204788"/>
                </a:cubicBezTo>
                <a:cubicBezTo>
                  <a:pt x="170770" y="212725"/>
                  <a:pt x="171386" y="220921"/>
                  <a:pt x="173945" y="228600"/>
                </a:cubicBezTo>
                <a:cubicBezTo>
                  <a:pt x="177678" y="239799"/>
                  <a:pt x="175394" y="233413"/>
                  <a:pt x="181089" y="247650"/>
                </a:cubicBezTo>
                <a:cubicBezTo>
                  <a:pt x="181883" y="252413"/>
                  <a:pt x="182523" y="257203"/>
                  <a:pt x="183470" y="261938"/>
                </a:cubicBezTo>
                <a:cubicBezTo>
                  <a:pt x="184112" y="265147"/>
                  <a:pt x="185508" y="268208"/>
                  <a:pt x="185851" y="271463"/>
                </a:cubicBezTo>
                <a:cubicBezTo>
                  <a:pt x="189002" y="301397"/>
                  <a:pt x="188399" y="332040"/>
                  <a:pt x="190614" y="361950"/>
                </a:cubicBezTo>
                <a:cubicBezTo>
                  <a:pt x="190856" y="365214"/>
                  <a:pt x="192392" y="368258"/>
                  <a:pt x="192995" y="371475"/>
                </a:cubicBezTo>
                <a:cubicBezTo>
                  <a:pt x="194775" y="380966"/>
                  <a:pt x="197758" y="400050"/>
                  <a:pt x="197758" y="400050"/>
                </a:cubicBezTo>
                <a:cubicBezTo>
                  <a:pt x="199276" y="419782"/>
                  <a:pt x="200246" y="435490"/>
                  <a:pt x="202520" y="454819"/>
                </a:cubicBezTo>
                <a:cubicBezTo>
                  <a:pt x="203176" y="460393"/>
                  <a:pt x="203455" y="466065"/>
                  <a:pt x="204901" y="471488"/>
                </a:cubicBezTo>
                <a:cubicBezTo>
                  <a:pt x="212324" y="499323"/>
                  <a:pt x="212045" y="482815"/>
                  <a:pt x="212045" y="492919"/>
                </a:cubicBezTo>
              </a:path>
            </a:pathLst>
          </a:custGeom>
          <a:noFill/>
          <a:ln w="57150">
            <a:solidFill>
              <a:srgbClr val="654393"/>
            </a:solidFill>
          </a:ln>
          <a:effectLst>
            <a:glow rad="63500">
              <a:schemeClr val="accent5">
                <a:lumMod val="40000"/>
                <a:lumOff val="60000"/>
                <a:alpha val="40000"/>
              </a:schemeClr>
            </a:glow>
            <a:outerShdw blurRad="50800" dist="38100" dir="2700000" algn="tl" rotWithShape="0">
              <a:prstClr val="black">
                <a:alpha val="40000"/>
              </a:prstClr>
            </a:outerShdw>
          </a:effectLst>
          <a:scene3d>
            <a:camera prst="orthographicFront"/>
            <a:lightRig rig="threePt" dir="t"/>
          </a:scene3d>
          <a:sp3d>
            <a:bevelT prst="convex"/>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FD5B1A22-48B0-8873-0AE7-403E91B20EA7}"/>
              </a:ext>
            </a:extLst>
          </p:cNvPr>
          <p:cNvSpPr txBox="1"/>
          <p:nvPr/>
        </p:nvSpPr>
        <p:spPr>
          <a:xfrm>
            <a:off x="9861558" y="4759434"/>
            <a:ext cx="1627871" cy="1384995"/>
          </a:xfrm>
          <a:prstGeom prst="rect">
            <a:avLst/>
          </a:prstGeom>
          <a:noFill/>
          <a:ln>
            <a:noFill/>
          </a:ln>
        </p:spPr>
        <p:txBody>
          <a:bodyPr wrap="square" rtlCol="0">
            <a:spAutoFit/>
          </a:bodyPr>
          <a:lstStyle/>
          <a:p>
            <a:pPr algn="ctr"/>
            <a:r>
              <a:rPr lang="en-US" sz="2800" b="1">
                <a:solidFill>
                  <a:srgbClr val="513676"/>
                </a:solidFill>
                <a:latin typeface="Centaur" panose="02030504050205020304" pitchFamily="18" charset="0"/>
                <a:ea typeface="+mj-ea"/>
                <a:cs typeface="+mj-cs"/>
              </a:rPr>
              <a:t>Folding </a:t>
            </a:r>
          </a:p>
          <a:p>
            <a:pPr algn="ctr"/>
            <a:r>
              <a:rPr lang="en-US" sz="2800" b="1">
                <a:solidFill>
                  <a:srgbClr val="513676"/>
                </a:solidFill>
                <a:latin typeface="Centaur" panose="02030504050205020304" pitchFamily="18" charset="0"/>
                <a:ea typeface="+mj-ea"/>
                <a:cs typeface="+mj-cs"/>
              </a:rPr>
              <a:t>of </a:t>
            </a:r>
            <a:r>
              <a:rPr lang="en-US" sz="2800" b="1" err="1">
                <a:solidFill>
                  <a:srgbClr val="513676"/>
                </a:solidFill>
                <a:latin typeface="Centaur" panose="02030504050205020304" pitchFamily="18" charset="0"/>
                <a:ea typeface="+mj-ea"/>
                <a:cs typeface="+mj-cs"/>
              </a:rPr>
              <a:t>Barnase</a:t>
            </a:r>
            <a:r>
              <a:rPr lang="en-US" sz="2800" b="1">
                <a:solidFill>
                  <a:srgbClr val="513676"/>
                </a:solidFill>
                <a:latin typeface="Centaur" panose="02030504050205020304" pitchFamily="18" charset="0"/>
                <a:ea typeface="+mj-ea"/>
                <a:cs typeface="+mj-cs"/>
              </a:rPr>
              <a:t> Protein</a:t>
            </a:r>
            <a:endParaRPr lang="en-IN" sz="2800" b="1">
              <a:solidFill>
                <a:srgbClr val="513676"/>
              </a:solidFill>
              <a:latin typeface="Centaur" panose="02030504050205020304" pitchFamily="18" charset="0"/>
              <a:ea typeface="+mj-ea"/>
              <a:cs typeface="+mj-cs"/>
            </a:endParaRPr>
          </a:p>
        </p:txBody>
      </p:sp>
      <p:sp>
        <p:nvSpPr>
          <p:cNvPr id="13" name="TextBox 12">
            <a:extLst>
              <a:ext uri="{FF2B5EF4-FFF2-40B4-BE49-F238E27FC236}">
                <a16:creationId xmlns:a16="http://schemas.microsoft.com/office/drawing/2014/main" id="{FDB8E6A3-080E-D2D6-97DF-7DF6739DF573}"/>
              </a:ext>
            </a:extLst>
          </p:cNvPr>
          <p:cNvSpPr txBox="1"/>
          <p:nvPr/>
        </p:nvSpPr>
        <p:spPr>
          <a:xfrm>
            <a:off x="579053" y="3635438"/>
            <a:ext cx="4994710" cy="1661993"/>
          </a:xfrm>
          <a:prstGeom prst="rect">
            <a:avLst/>
          </a:prstGeom>
          <a:noFill/>
        </p:spPr>
        <p:txBody>
          <a:bodyPr wrap="square" rtlCol="0">
            <a:spAutoFit/>
          </a:bodyPr>
          <a:lstStyle/>
          <a:p>
            <a:endParaRPr lang="en-IN" sz="2800">
              <a:solidFill>
                <a:srgbClr val="002060"/>
              </a:solidFill>
              <a:latin typeface="Garamond" panose="02020404030301010803" pitchFamily="18" charset="0"/>
              <a:cs typeface="Adobe Hebrew" panose="02040503050201020203" pitchFamily="18" charset="-79"/>
            </a:endParaRPr>
          </a:p>
          <a:p>
            <a:r>
              <a:rPr lang="en-IN" sz="2800" b="1">
                <a:solidFill>
                  <a:srgbClr val="432C62"/>
                </a:solidFill>
                <a:latin typeface="Centaur" panose="02030504050205020304" pitchFamily="18" charset="0"/>
                <a:ea typeface="+mj-ea"/>
                <a:cs typeface="+mj-cs"/>
              </a:rPr>
              <a:t>COURSE COORDINATOR:</a:t>
            </a:r>
          </a:p>
          <a:p>
            <a:r>
              <a:rPr lang="en-IN" sz="2800">
                <a:solidFill>
                  <a:srgbClr val="432C62"/>
                </a:solidFill>
                <a:latin typeface="Centaur" panose="02030504050205020304" pitchFamily="18" charset="0"/>
                <a:ea typeface="+mj-ea"/>
                <a:cs typeface="+mj-cs"/>
              </a:rPr>
              <a:t>Dr. Saravanan P</a:t>
            </a:r>
          </a:p>
          <a:p>
            <a:endParaRPr lang="en-IN"/>
          </a:p>
        </p:txBody>
      </p:sp>
      <p:sp>
        <p:nvSpPr>
          <p:cNvPr id="3" name="Plaque 2">
            <a:extLst>
              <a:ext uri="{FF2B5EF4-FFF2-40B4-BE49-F238E27FC236}">
                <a16:creationId xmlns:a16="http://schemas.microsoft.com/office/drawing/2014/main" id="{03087834-FF18-02E4-2B3B-3645C2B61DB7}"/>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EC9DDC0-7A5A-684C-2C90-70C9894D16BF}"/>
              </a:ext>
            </a:extLst>
          </p:cNvPr>
          <p:cNvSpPr txBox="1"/>
          <p:nvPr/>
        </p:nvSpPr>
        <p:spPr>
          <a:xfrm>
            <a:off x="1090989" y="873212"/>
            <a:ext cx="7141906" cy="2862322"/>
          </a:xfrm>
          <a:prstGeom prst="rect">
            <a:avLst/>
          </a:prstGeom>
          <a:noFill/>
        </p:spPr>
        <p:txBody>
          <a:bodyPr wrap="square">
            <a:spAutoFit/>
          </a:bodyPr>
          <a:lstStyle/>
          <a:p>
            <a:pPr algn="ctr"/>
            <a: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t>PROTEIN FOLDING </a:t>
            </a:r>
            <a:b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br>
            <a:r>
              <a:rPr kumimoji="0" lang="en-US" sz="6000" b="1" i="0" u="none" strike="noStrike" kern="1200" cap="none" spc="0" normalizeH="0" baseline="0" noProof="0">
                <a:ln>
                  <a:noFill/>
                </a:ln>
                <a:solidFill>
                  <a:srgbClr val="432C62"/>
                </a:solidFill>
                <a:effectLst/>
                <a:uLnTx/>
                <a:uFillTx/>
                <a:latin typeface="Centaur" panose="02030504050205020304" pitchFamily="18" charset="0"/>
                <a:ea typeface="+mj-ea"/>
                <a:cs typeface="+mj-cs"/>
              </a:rPr>
              <a:t>AND MOLECULAR CHAPERONES</a:t>
            </a:r>
            <a:endParaRPr lang="en-IN">
              <a:solidFill>
                <a:srgbClr val="432C62"/>
              </a:solidFill>
            </a:endParaRPr>
          </a:p>
        </p:txBody>
      </p:sp>
    </p:spTree>
    <p:extLst>
      <p:ext uri="{BB962C8B-B14F-4D97-AF65-F5344CB8AC3E}">
        <p14:creationId xmlns:p14="http://schemas.microsoft.com/office/powerpoint/2010/main" val="360316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CE609D4-DFD2-88B0-10B5-93A16E3766ED}"/>
              </a:ext>
            </a:extLst>
          </p:cNvPr>
          <p:cNvSpPr>
            <a:spLocks noGrp="1"/>
          </p:cNvSpPr>
          <p:nvPr>
            <p:ph type="title"/>
          </p:nvPr>
        </p:nvSpPr>
        <p:spPr>
          <a:xfrm>
            <a:off x="233163" y="147639"/>
            <a:ext cx="5334197" cy="1708242"/>
          </a:xfrm>
        </p:spPr>
        <p:txBody>
          <a:bodyPr anchor="ctr">
            <a:normAutofit/>
          </a:bodyPr>
          <a:lstStyle/>
          <a:p>
            <a:r>
              <a:rPr lang="en-US" sz="4800" b="1">
                <a:solidFill>
                  <a:srgbClr val="432C62"/>
                </a:solidFill>
                <a:latin typeface="Centaur"/>
                <a:ea typeface="Calibri Light"/>
                <a:cs typeface="Calibri Light"/>
              </a:rPr>
              <a:t>Molecular chaperones</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17483153-A29E-E6F1-9A2E-EAE34CD8615D}"/>
              </a:ext>
            </a:extLst>
          </p:cNvPr>
          <p:cNvSpPr>
            <a:spLocks noGrp="1"/>
          </p:cNvSpPr>
          <p:nvPr>
            <p:ph idx="1"/>
          </p:nvPr>
        </p:nvSpPr>
        <p:spPr>
          <a:xfrm>
            <a:off x="335624" y="2311666"/>
            <a:ext cx="4492252" cy="3584483"/>
          </a:xfrm>
        </p:spPr>
        <p:txBody>
          <a:bodyPr vert="horz" lIns="91440" tIns="45720" rIns="91440" bIns="45720" rtlCol="0" anchor="ctr">
            <a:normAutofit/>
          </a:bodyPr>
          <a:lstStyle/>
          <a:p>
            <a:pPr marL="0" indent="0" algn="just">
              <a:buNone/>
            </a:pPr>
            <a:r>
              <a:rPr lang="en-US">
                <a:solidFill>
                  <a:srgbClr val="432C62"/>
                </a:solidFill>
                <a:latin typeface="Centaur"/>
                <a:ea typeface="+mn-lt"/>
                <a:cs typeface="+mn-lt"/>
              </a:rPr>
              <a:t>Molecular chaperones are molecules that helps other proteins fold correctly inside the cell. By ensuring that proteins attain the proper three-dimensional structures necessary for their biological activity, they play a critical role in preserving cellular function.</a:t>
            </a:r>
            <a:endParaRPr lang="en-US">
              <a:solidFill>
                <a:srgbClr val="432C62"/>
              </a:solidFill>
              <a:ea typeface="Calibri"/>
              <a:cs typeface="Calibri"/>
            </a:endParaRPr>
          </a:p>
          <a:p>
            <a:pPr marL="0" indent="0" algn="just">
              <a:buNone/>
            </a:pPr>
            <a:endParaRPr lang="en-US" sz="2000">
              <a:latin typeface="Centaur"/>
              <a:ea typeface="Calibri" panose="020F0502020204030204"/>
              <a:cs typeface="Calibri" panose="020F0502020204030204"/>
            </a:endParaRPr>
          </a:p>
          <a:p>
            <a:pPr marL="0" indent="0" algn="just">
              <a:buNone/>
            </a:pPr>
            <a:endParaRPr lang="en-US" sz="2000">
              <a:latin typeface="Centaur"/>
              <a:ea typeface="Calibri" panose="020F0502020204030204"/>
              <a:cs typeface="Calibri" panose="020F0502020204030204"/>
            </a:endParaRPr>
          </a:p>
          <a:p>
            <a:pPr marL="0" indent="0" algn="just">
              <a:buNone/>
            </a:pPr>
            <a:endParaRPr lang="en-US" sz="2000">
              <a:latin typeface="Centaur"/>
              <a:ea typeface="Calibri" panose="020F0502020204030204"/>
              <a:cs typeface="Calibri" panose="020F0502020204030204"/>
            </a:endParaRPr>
          </a:p>
        </p:txBody>
      </p:sp>
      <p:sp>
        <p:nvSpPr>
          <p:cNvPr id="29" name="Rectangle 28">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cell division&#10;&#10;AI-generated content may be incorrect.">
            <a:extLst>
              <a:ext uri="{FF2B5EF4-FFF2-40B4-BE49-F238E27FC236}">
                <a16:creationId xmlns:a16="http://schemas.microsoft.com/office/drawing/2014/main" id="{D83775F6-53FE-B173-5648-2AC8FF31D625}"/>
              </a:ext>
            </a:extLst>
          </p:cNvPr>
          <p:cNvPicPr>
            <a:picLocks noChangeAspect="1"/>
          </p:cNvPicPr>
          <p:nvPr/>
        </p:nvPicPr>
        <p:blipFill>
          <a:blip r:embed="rId2"/>
          <a:stretch>
            <a:fillRect/>
          </a:stretch>
        </p:blipFill>
        <p:spPr>
          <a:xfrm>
            <a:off x="6095998" y="1308657"/>
            <a:ext cx="5334197" cy="4240686"/>
          </a:xfrm>
          <a:prstGeom prst="rect">
            <a:avLst/>
          </a:prstGeom>
        </p:spPr>
      </p:pic>
      <p:sp>
        <p:nvSpPr>
          <p:cNvPr id="4" name="Slide Number Placeholder 3">
            <a:extLst>
              <a:ext uri="{FF2B5EF4-FFF2-40B4-BE49-F238E27FC236}">
                <a16:creationId xmlns:a16="http://schemas.microsoft.com/office/drawing/2014/main" id="{549A9922-E0D5-A7B0-C4C1-5D0373487725}"/>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20</a:t>
            </a:fld>
            <a:endParaRPr lang="en-US">
              <a:solidFill>
                <a:schemeClr val="tx1"/>
              </a:solidFill>
            </a:endParaRPr>
          </a:p>
        </p:txBody>
      </p:sp>
    </p:spTree>
    <p:extLst>
      <p:ext uri="{BB962C8B-B14F-4D97-AF65-F5344CB8AC3E}">
        <p14:creationId xmlns:p14="http://schemas.microsoft.com/office/powerpoint/2010/main" val="4268392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1AED462-695B-0BF3-0469-B3A26AA82C65}"/>
              </a:ext>
            </a:extLst>
          </p:cNvPr>
          <p:cNvSpPr>
            <a:spLocks noGrp="1"/>
          </p:cNvSpPr>
          <p:nvPr>
            <p:ph type="title"/>
          </p:nvPr>
        </p:nvSpPr>
        <p:spPr>
          <a:xfrm>
            <a:off x="838200" y="713312"/>
            <a:ext cx="3605214" cy="5431376"/>
          </a:xfrm>
        </p:spPr>
        <p:txBody>
          <a:bodyPr>
            <a:normAutofit/>
          </a:bodyPr>
          <a:lstStyle/>
          <a:p>
            <a:r>
              <a:rPr lang="en-US" sz="4800" b="1">
                <a:solidFill>
                  <a:srgbClr val="432C62"/>
                </a:solidFill>
                <a:latin typeface="Centaur"/>
                <a:ea typeface="Calibri Light"/>
                <a:cs typeface="Calibri Light"/>
              </a:rPr>
              <a:t>Functions and types of molecular chaperones</a:t>
            </a:r>
          </a:p>
        </p:txBody>
      </p:sp>
      <p:sp>
        <p:nvSpPr>
          <p:cNvPr id="3" name="Content Placeholder 2">
            <a:extLst>
              <a:ext uri="{FF2B5EF4-FFF2-40B4-BE49-F238E27FC236}">
                <a16:creationId xmlns:a16="http://schemas.microsoft.com/office/drawing/2014/main" id="{BE24ACC8-A633-6B79-867A-C51AD7FC619C}"/>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0" indent="0">
              <a:buNone/>
            </a:pPr>
            <a:r>
              <a:rPr lang="en-US" b="1">
                <a:solidFill>
                  <a:srgbClr val="432C62"/>
                </a:solidFill>
                <a:latin typeface="Centaur"/>
              </a:rPr>
              <a:t>Functions:</a:t>
            </a:r>
            <a:endParaRPr lang="en-US" b="1">
              <a:solidFill>
                <a:srgbClr val="432C62"/>
              </a:solidFill>
              <a:latin typeface="Centaur"/>
              <a:ea typeface="Calibri" panose="020F0502020204030204"/>
              <a:cs typeface="Calibri" panose="020F0502020204030204"/>
            </a:endParaRPr>
          </a:p>
          <a:p>
            <a:pPr marL="914400" lvl="1" indent="-457200" algn="just"/>
            <a:r>
              <a:rPr lang="en-US" sz="2800">
                <a:solidFill>
                  <a:srgbClr val="432C62"/>
                </a:solidFill>
                <a:latin typeface="Centaur"/>
                <a:ea typeface="+mn-lt"/>
                <a:cs typeface="+mn-lt"/>
              </a:rPr>
              <a:t>Chaperons assists in folding of nascent polypeptides</a:t>
            </a:r>
            <a:endParaRPr lang="en-US" sz="2800">
              <a:solidFill>
                <a:srgbClr val="432C62"/>
              </a:solidFill>
              <a:latin typeface="Centaur"/>
            </a:endParaRPr>
          </a:p>
          <a:p>
            <a:pPr marL="914400" lvl="1" indent="-457200" algn="just"/>
            <a:r>
              <a:rPr lang="en-US" sz="2800">
                <a:solidFill>
                  <a:srgbClr val="432C62"/>
                </a:solidFill>
                <a:latin typeface="Centaur"/>
                <a:ea typeface="+mn-lt"/>
                <a:cs typeface="+mn-lt"/>
              </a:rPr>
              <a:t>Chaperons prevent aggregation of misfolded proteins</a:t>
            </a:r>
            <a:endParaRPr lang="en-US" sz="2800">
              <a:solidFill>
                <a:srgbClr val="432C62"/>
              </a:solidFill>
              <a:latin typeface="Centaur"/>
            </a:endParaRPr>
          </a:p>
          <a:p>
            <a:pPr marL="914400" lvl="1" indent="-457200" algn="just"/>
            <a:r>
              <a:rPr lang="en-US" sz="2800">
                <a:solidFill>
                  <a:srgbClr val="432C62"/>
                </a:solidFill>
                <a:latin typeface="Centaur"/>
                <a:ea typeface="+mn-lt"/>
                <a:cs typeface="+mn-lt"/>
              </a:rPr>
              <a:t>Chaperons refold damaged or stress-denatured proteins</a:t>
            </a:r>
            <a:endParaRPr lang="en-US" sz="2800">
              <a:solidFill>
                <a:srgbClr val="432C62"/>
              </a:solidFill>
              <a:latin typeface="Centaur"/>
              <a:ea typeface="Calibri"/>
              <a:cs typeface="Calibri"/>
            </a:endParaRPr>
          </a:p>
          <a:p>
            <a:pPr lvl="1"/>
            <a:endParaRPr lang="en-US" sz="2800">
              <a:solidFill>
                <a:srgbClr val="432C62"/>
              </a:solidFill>
              <a:latin typeface="Centaur"/>
              <a:ea typeface="Calibri"/>
              <a:cs typeface="Calibri"/>
            </a:endParaRPr>
          </a:p>
          <a:p>
            <a:pPr marL="0" indent="0">
              <a:buNone/>
            </a:pPr>
            <a:endParaRPr lang="en-US" sz="2000">
              <a:latin typeface="Centaur"/>
              <a:ea typeface="Calibri"/>
              <a:cs typeface="Calibri"/>
            </a:endParaRPr>
          </a:p>
        </p:txBody>
      </p:sp>
      <p:sp>
        <p:nvSpPr>
          <p:cNvPr id="4" name="Slide Number Placeholder 3">
            <a:extLst>
              <a:ext uri="{FF2B5EF4-FFF2-40B4-BE49-F238E27FC236}">
                <a16:creationId xmlns:a16="http://schemas.microsoft.com/office/drawing/2014/main" id="{C3721892-7EA9-D977-750C-97F98D237F83}"/>
              </a:ext>
            </a:extLst>
          </p:cNvPr>
          <p:cNvSpPr>
            <a:spLocks noGrp="1"/>
          </p:cNvSpPr>
          <p:nvPr>
            <p:ph type="sldNum" sz="quarter" idx="12"/>
          </p:nvPr>
        </p:nvSpPr>
        <p:spPr>
          <a:xfrm>
            <a:off x="8610600" y="6356350"/>
            <a:ext cx="2743200" cy="365125"/>
          </a:xfrm>
        </p:spPr>
        <p:txBody>
          <a:bodyPr>
            <a:normAutofit/>
          </a:bodyPr>
          <a:lstStyle/>
          <a:p>
            <a:pPr>
              <a:spcAft>
                <a:spcPts val="600"/>
              </a:spcAft>
            </a:pPr>
            <a:fld id="{F0860A3E-CC72-4C35-A2CB-FA0A76866CEA}" type="slidenum">
              <a:rPr lang="en-IN" smtClean="0"/>
              <a:pPr>
                <a:spcAft>
                  <a:spcPts val="600"/>
                </a:spcAft>
              </a:pPr>
              <a:t>21</a:t>
            </a:fld>
            <a:endParaRPr lang="en-US"/>
          </a:p>
        </p:txBody>
      </p:sp>
    </p:spTree>
    <p:extLst>
      <p:ext uri="{BB962C8B-B14F-4D97-AF65-F5344CB8AC3E}">
        <p14:creationId xmlns:p14="http://schemas.microsoft.com/office/powerpoint/2010/main" val="25283673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3A00349-0730-61D1-1E67-28CD22A1F1FB}"/>
              </a:ext>
            </a:extLst>
          </p:cNvPr>
          <p:cNvSpPr>
            <a:spLocks noGrp="1"/>
          </p:cNvSpPr>
          <p:nvPr>
            <p:ph type="title"/>
          </p:nvPr>
        </p:nvSpPr>
        <p:spPr>
          <a:xfrm>
            <a:off x="838200" y="713312"/>
            <a:ext cx="4038600" cy="5431376"/>
          </a:xfrm>
        </p:spPr>
        <p:txBody>
          <a:bodyPr>
            <a:normAutofit/>
          </a:bodyPr>
          <a:lstStyle/>
          <a:p>
            <a:r>
              <a:rPr lang="en-US" sz="4800" b="1">
                <a:solidFill>
                  <a:srgbClr val="432C62"/>
                </a:solidFill>
                <a:latin typeface="Centaur"/>
                <a:ea typeface="Calibri Light"/>
                <a:cs typeface="Calibri Light"/>
              </a:rPr>
              <a:t>Types of molecular chaperones</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E0857B2B-377F-C19C-F3D3-48CAE173668A}"/>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0" indent="0">
              <a:buNone/>
            </a:pPr>
            <a:endParaRPr lang="en-US">
              <a:solidFill>
                <a:srgbClr val="432C62"/>
              </a:solidFill>
              <a:latin typeface="Centaur"/>
            </a:endParaRPr>
          </a:p>
          <a:p>
            <a:pPr>
              <a:buFont typeface="Wingdings,Sans-Serif" panose="020B0604020202020204" pitchFamily="34" charset="0"/>
              <a:buChar char="ü"/>
            </a:pPr>
            <a:r>
              <a:rPr lang="en-US">
                <a:solidFill>
                  <a:srgbClr val="432C62"/>
                </a:solidFill>
                <a:latin typeface="Centaur"/>
              </a:rPr>
              <a:t>Heat shock proteins (Hsp70, Hsp90)</a:t>
            </a:r>
          </a:p>
          <a:p>
            <a:pPr>
              <a:buFont typeface="Wingdings,Sans-Serif" panose="020B0604020202020204" pitchFamily="34" charset="0"/>
              <a:buChar char="ü"/>
            </a:pPr>
            <a:r>
              <a:rPr lang="en-US">
                <a:solidFill>
                  <a:srgbClr val="432C62"/>
                </a:solidFill>
                <a:latin typeface="Centaur"/>
              </a:rPr>
              <a:t>Small heat shock proteins (</a:t>
            </a:r>
            <a:r>
              <a:rPr lang="en-US" err="1">
                <a:solidFill>
                  <a:srgbClr val="432C62"/>
                </a:solidFill>
                <a:latin typeface="Centaur"/>
              </a:rPr>
              <a:t>sHsp</a:t>
            </a:r>
            <a:r>
              <a:rPr lang="en-US">
                <a:solidFill>
                  <a:srgbClr val="432C62"/>
                </a:solidFill>
                <a:latin typeface="Centaur"/>
              </a:rPr>
              <a:t>)</a:t>
            </a:r>
          </a:p>
          <a:p>
            <a:pPr>
              <a:buFont typeface="Wingdings,Sans-Serif" panose="020B0604020202020204" pitchFamily="34" charset="0"/>
              <a:buChar char="ü"/>
            </a:pPr>
            <a:r>
              <a:rPr lang="en-US">
                <a:solidFill>
                  <a:srgbClr val="432C62"/>
                </a:solidFill>
                <a:latin typeface="Centaur"/>
              </a:rPr>
              <a:t>Chaperonins (</a:t>
            </a:r>
            <a:r>
              <a:rPr lang="en-US" err="1">
                <a:solidFill>
                  <a:srgbClr val="432C62"/>
                </a:solidFill>
                <a:latin typeface="Centaur"/>
              </a:rPr>
              <a:t>GroEL</a:t>
            </a:r>
            <a:r>
              <a:rPr lang="en-US">
                <a:solidFill>
                  <a:srgbClr val="432C62"/>
                </a:solidFill>
                <a:latin typeface="Centaur"/>
              </a:rPr>
              <a:t>/GroES in bacteria, </a:t>
            </a:r>
            <a:r>
              <a:rPr lang="en-US" err="1">
                <a:solidFill>
                  <a:srgbClr val="432C62"/>
                </a:solidFill>
                <a:latin typeface="Centaur"/>
              </a:rPr>
              <a:t>TRiC</a:t>
            </a:r>
            <a:r>
              <a:rPr lang="en-US">
                <a:solidFill>
                  <a:srgbClr val="432C62"/>
                </a:solidFill>
                <a:latin typeface="Centaur"/>
              </a:rPr>
              <a:t> in eukaryotes)</a:t>
            </a:r>
          </a:p>
          <a:p>
            <a:endParaRPr lang="en-US" sz="2000">
              <a:ea typeface="Calibri"/>
              <a:cs typeface="Calibri"/>
            </a:endParaRPr>
          </a:p>
        </p:txBody>
      </p:sp>
      <p:sp>
        <p:nvSpPr>
          <p:cNvPr id="4" name="Slide Number Placeholder 3">
            <a:extLst>
              <a:ext uri="{FF2B5EF4-FFF2-40B4-BE49-F238E27FC236}">
                <a16:creationId xmlns:a16="http://schemas.microsoft.com/office/drawing/2014/main" id="{D99B6E75-1D58-B75B-AD31-E2AABAE7D995}"/>
              </a:ext>
            </a:extLst>
          </p:cNvPr>
          <p:cNvSpPr>
            <a:spLocks noGrp="1"/>
          </p:cNvSpPr>
          <p:nvPr>
            <p:ph type="sldNum" sz="quarter" idx="12"/>
          </p:nvPr>
        </p:nvSpPr>
        <p:spPr>
          <a:xfrm>
            <a:off x="8610600" y="6356350"/>
            <a:ext cx="2743200" cy="365125"/>
          </a:xfrm>
        </p:spPr>
        <p:txBody>
          <a:bodyPr>
            <a:normAutofit/>
          </a:bodyPr>
          <a:lstStyle/>
          <a:p>
            <a:pPr>
              <a:spcAft>
                <a:spcPts val="600"/>
              </a:spcAft>
            </a:pPr>
            <a:fld id="{F0860A3E-CC72-4C35-A2CB-FA0A76866CEA}" type="slidenum">
              <a:rPr lang="en-IN" smtClean="0"/>
              <a:pPr>
                <a:spcAft>
                  <a:spcPts val="600"/>
                </a:spcAft>
              </a:pPr>
              <a:t>22</a:t>
            </a:fld>
            <a:endParaRPr lang="en-US"/>
          </a:p>
        </p:txBody>
      </p:sp>
    </p:spTree>
    <p:extLst>
      <p:ext uri="{BB962C8B-B14F-4D97-AF65-F5344CB8AC3E}">
        <p14:creationId xmlns:p14="http://schemas.microsoft.com/office/powerpoint/2010/main" val="2824369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48E8F36-3493-46A9-BE03-C55D39745663}"/>
              </a:ext>
            </a:extLst>
          </p:cNvPr>
          <p:cNvSpPr>
            <a:spLocks noGrp="1"/>
          </p:cNvSpPr>
          <p:nvPr>
            <p:ph type="title"/>
          </p:nvPr>
        </p:nvSpPr>
        <p:spPr>
          <a:xfrm>
            <a:off x="838200" y="713312"/>
            <a:ext cx="4038600" cy="5431376"/>
          </a:xfrm>
        </p:spPr>
        <p:txBody>
          <a:bodyPr>
            <a:normAutofit/>
          </a:bodyPr>
          <a:lstStyle/>
          <a:p>
            <a:r>
              <a:rPr lang="en-US" sz="4800" b="1">
                <a:solidFill>
                  <a:srgbClr val="432C62"/>
                </a:solidFill>
                <a:latin typeface="Centaur"/>
              </a:rPr>
              <a:t>Chaperone Dysfunction in Brain Diseases</a:t>
            </a:r>
          </a:p>
          <a:p>
            <a:endParaRPr lang="en-US">
              <a:latin typeface="Centaur"/>
              <a:ea typeface="Calibri Light"/>
              <a:cs typeface="Calibri Light"/>
            </a:endParaRPr>
          </a:p>
        </p:txBody>
      </p:sp>
      <p:sp>
        <p:nvSpPr>
          <p:cNvPr id="3" name="Content Placeholder 2">
            <a:extLst>
              <a:ext uri="{FF2B5EF4-FFF2-40B4-BE49-F238E27FC236}">
                <a16:creationId xmlns:a16="http://schemas.microsoft.com/office/drawing/2014/main" id="{CA8AD2B9-1829-8A52-2A7C-6135EA8346C1}"/>
              </a:ext>
            </a:extLst>
          </p:cNvPr>
          <p:cNvSpPr>
            <a:spLocks noGrp="1"/>
          </p:cNvSpPr>
          <p:nvPr>
            <p:ph idx="1"/>
          </p:nvPr>
        </p:nvSpPr>
        <p:spPr>
          <a:xfrm>
            <a:off x="6221428" y="1107536"/>
            <a:ext cx="5257801" cy="5431376"/>
          </a:xfrm>
        </p:spPr>
        <p:txBody>
          <a:bodyPr vert="horz" lIns="91440" tIns="45720" rIns="91440" bIns="45720" rtlCol="0" anchor="ctr">
            <a:normAutofit/>
          </a:bodyPr>
          <a:lstStyle/>
          <a:p>
            <a:pPr marL="0" indent="0">
              <a:buNone/>
            </a:pPr>
            <a:r>
              <a:rPr lang="en-US" b="1">
                <a:solidFill>
                  <a:srgbClr val="432C62"/>
                </a:solidFill>
                <a:latin typeface="Centaur"/>
                <a:ea typeface="Calibri"/>
                <a:cs typeface="Calibri"/>
              </a:rPr>
              <a:t>Chaperon dysfunction causes:</a:t>
            </a:r>
            <a:endParaRPr lang="en-US" b="1">
              <a:solidFill>
                <a:srgbClr val="432C62"/>
              </a:solidFill>
              <a:ea typeface="Calibri"/>
              <a:cs typeface="Calibri"/>
            </a:endParaRPr>
          </a:p>
          <a:p>
            <a:pPr marL="914400" lvl="1" indent="-457200">
              <a:buFont typeface="Wingdings" panose="020B0604020202020204" pitchFamily="34" charset="0"/>
              <a:buChar char="§"/>
            </a:pPr>
            <a:r>
              <a:rPr lang="en-US" sz="2800">
                <a:solidFill>
                  <a:srgbClr val="432C62"/>
                </a:solidFill>
                <a:latin typeface="Centaur"/>
              </a:rPr>
              <a:t>Reduced Chaperone Capacity</a:t>
            </a:r>
          </a:p>
          <a:p>
            <a:pPr marL="914400" lvl="1" indent="-457200">
              <a:buFont typeface="Wingdings" panose="020B0604020202020204" pitchFamily="34" charset="0"/>
              <a:buChar char="§"/>
            </a:pPr>
            <a:r>
              <a:rPr lang="en-US" sz="2800">
                <a:solidFill>
                  <a:srgbClr val="432C62"/>
                </a:solidFill>
                <a:latin typeface="Centaur"/>
              </a:rPr>
              <a:t>Accumulation of Toxic Aggregates</a:t>
            </a:r>
          </a:p>
          <a:p>
            <a:pPr marL="914400" lvl="1" indent="-457200">
              <a:buFont typeface="Wingdings" panose="020B0604020202020204" pitchFamily="34" charset="0"/>
              <a:buChar char="§"/>
            </a:pPr>
            <a:r>
              <a:rPr lang="en-US" sz="2800">
                <a:solidFill>
                  <a:srgbClr val="432C62"/>
                </a:solidFill>
                <a:latin typeface="Centaur"/>
              </a:rPr>
              <a:t>Neuronal Damage and Death</a:t>
            </a:r>
          </a:p>
          <a:p>
            <a:pPr marL="0" indent="0">
              <a:buNone/>
            </a:pPr>
            <a:endParaRPr lang="en-US">
              <a:solidFill>
                <a:srgbClr val="432C62"/>
              </a:solidFill>
              <a:latin typeface="Centaur"/>
              <a:ea typeface="Calibri"/>
              <a:cs typeface="Calibri"/>
            </a:endParaRPr>
          </a:p>
          <a:p>
            <a:pPr marL="0" indent="0">
              <a:buNone/>
            </a:pPr>
            <a:r>
              <a:rPr lang="en-US" b="1">
                <a:solidFill>
                  <a:srgbClr val="432C62"/>
                </a:solidFill>
                <a:latin typeface="Centaur"/>
                <a:ea typeface="Calibri"/>
                <a:cs typeface="Calibri"/>
              </a:rPr>
              <a:t>Examples of brain diseases caused by chaperon dysfunction:</a:t>
            </a:r>
          </a:p>
          <a:p>
            <a:pPr lvl="1">
              <a:buFont typeface="Wingdings" panose="020B0604020202020204" pitchFamily="34" charset="0"/>
              <a:buChar char="§"/>
            </a:pPr>
            <a:r>
              <a:rPr lang="en-US" sz="2800">
                <a:solidFill>
                  <a:srgbClr val="432C62"/>
                </a:solidFill>
                <a:latin typeface="Centaur"/>
                <a:ea typeface="Calibri Light"/>
                <a:cs typeface="Calibri Light"/>
              </a:rPr>
              <a:t>Alzheimer's Disease</a:t>
            </a:r>
            <a:endParaRPr lang="en-US" sz="2800">
              <a:solidFill>
                <a:srgbClr val="432C62"/>
              </a:solidFill>
              <a:latin typeface="Centaur"/>
            </a:endParaRPr>
          </a:p>
          <a:p>
            <a:pPr lvl="1">
              <a:buFont typeface="Wingdings" panose="020B0604020202020204" pitchFamily="34" charset="0"/>
              <a:buChar char="§"/>
            </a:pPr>
            <a:r>
              <a:rPr lang="en-US" sz="2800">
                <a:solidFill>
                  <a:srgbClr val="432C62"/>
                </a:solidFill>
                <a:latin typeface="Centaur"/>
              </a:rPr>
              <a:t>Parkinson's Disease</a:t>
            </a:r>
          </a:p>
          <a:p>
            <a:pPr lvl="1">
              <a:buFont typeface="Wingdings" panose="020B0604020202020204" pitchFamily="34" charset="0"/>
              <a:buChar char="§"/>
            </a:pPr>
            <a:r>
              <a:rPr lang="en-US" sz="2800">
                <a:solidFill>
                  <a:srgbClr val="432C62"/>
                </a:solidFill>
                <a:latin typeface="Centaur"/>
                <a:ea typeface="+mn-lt"/>
                <a:cs typeface="+mn-lt"/>
              </a:rPr>
              <a:t>Huntington’s Disease</a:t>
            </a:r>
            <a:endParaRPr lang="en-US" sz="2800">
              <a:solidFill>
                <a:srgbClr val="432C62"/>
              </a:solidFill>
              <a:latin typeface="Centaur"/>
            </a:endParaRPr>
          </a:p>
          <a:p>
            <a:pPr>
              <a:buNone/>
            </a:pPr>
            <a:endParaRPr lang="en-US">
              <a:solidFill>
                <a:srgbClr val="432C62"/>
              </a:solidFill>
              <a:latin typeface="Centaur"/>
              <a:ea typeface="Calibri Light"/>
              <a:cs typeface="Calibri Light"/>
            </a:endParaRPr>
          </a:p>
          <a:p>
            <a:pPr marL="0" indent="0">
              <a:buNone/>
            </a:pPr>
            <a:endParaRPr lang="en-US">
              <a:solidFill>
                <a:srgbClr val="432C62"/>
              </a:solidFill>
              <a:latin typeface="Centaur"/>
              <a:ea typeface="Calibri Light"/>
              <a:cs typeface="Calibri Light"/>
            </a:endParaRPr>
          </a:p>
          <a:p>
            <a:pPr marL="457200" indent="-457200">
              <a:buFont typeface="Wingdings" panose="020B0604020202020204" pitchFamily="34" charset="0"/>
              <a:buChar char="§"/>
            </a:pPr>
            <a:endParaRPr lang="en-US" sz="2000">
              <a:latin typeface="Centaur"/>
              <a:ea typeface="Calibri"/>
              <a:cs typeface="Calibri"/>
            </a:endParaRPr>
          </a:p>
        </p:txBody>
      </p:sp>
      <p:sp>
        <p:nvSpPr>
          <p:cNvPr id="4" name="Slide Number Placeholder 3">
            <a:extLst>
              <a:ext uri="{FF2B5EF4-FFF2-40B4-BE49-F238E27FC236}">
                <a16:creationId xmlns:a16="http://schemas.microsoft.com/office/drawing/2014/main" id="{9280535B-6754-A28A-24F4-FDA5C5C92B05}"/>
              </a:ext>
            </a:extLst>
          </p:cNvPr>
          <p:cNvSpPr>
            <a:spLocks noGrp="1"/>
          </p:cNvSpPr>
          <p:nvPr>
            <p:ph type="sldNum" sz="quarter" idx="12"/>
          </p:nvPr>
        </p:nvSpPr>
        <p:spPr>
          <a:xfrm>
            <a:off x="8610600" y="6356350"/>
            <a:ext cx="2743200" cy="365125"/>
          </a:xfrm>
        </p:spPr>
        <p:txBody>
          <a:bodyPr>
            <a:normAutofit/>
          </a:bodyPr>
          <a:lstStyle/>
          <a:p>
            <a:pPr>
              <a:spcAft>
                <a:spcPts val="600"/>
              </a:spcAft>
            </a:pPr>
            <a:fld id="{F0860A3E-CC72-4C35-A2CB-FA0A76866CEA}" type="slidenum">
              <a:rPr lang="en-IN" smtClean="0"/>
              <a:pPr>
                <a:spcAft>
                  <a:spcPts val="600"/>
                </a:spcAft>
              </a:pPr>
              <a:t>23</a:t>
            </a:fld>
            <a:endParaRPr lang="en-US"/>
          </a:p>
        </p:txBody>
      </p:sp>
    </p:spTree>
    <p:extLst>
      <p:ext uri="{BB962C8B-B14F-4D97-AF65-F5344CB8AC3E}">
        <p14:creationId xmlns:p14="http://schemas.microsoft.com/office/powerpoint/2010/main" val="755407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E14BAC9-7AE8-7895-2B3E-4824F41E669B}"/>
              </a:ext>
            </a:extLst>
          </p:cNvPr>
          <p:cNvSpPr>
            <a:spLocks noGrp="1"/>
          </p:cNvSpPr>
          <p:nvPr>
            <p:ph type="title"/>
          </p:nvPr>
        </p:nvSpPr>
        <p:spPr>
          <a:xfrm>
            <a:off x="380900" y="381001"/>
            <a:ext cx="4842166" cy="1708242"/>
          </a:xfrm>
        </p:spPr>
        <p:txBody>
          <a:bodyPr anchor="ctr">
            <a:normAutofit/>
          </a:bodyPr>
          <a:lstStyle/>
          <a:p>
            <a:r>
              <a:rPr lang="en-US" sz="4800" b="1">
                <a:solidFill>
                  <a:srgbClr val="432C62"/>
                </a:solidFill>
                <a:latin typeface="Centaur"/>
                <a:ea typeface="Calibri Light"/>
                <a:cs typeface="Calibri Light"/>
              </a:rPr>
              <a:t>Alzheimer's Disease</a:t>
            </a:r>
            <a:endParaRPr lang="en-US" sz="4800" b="1">
              <a:solidFill>
                <a:srgbClr val="432C62"/>
              </a:solidFill>
              <a:latin typeface="Centaur"/>
            </a:endParaRPr>
          </a:p>
        </p:txBody>
      </p:sp>
      <p:sp>
        <p:nvSpPr>
          <p:cNvPr id="10" name="Content Placeholder 9">
            <a:extLst>
              <a:ext uri="{FF2B5EF4-FFF2-40B4-BE49-F238E27FC236}">
                <a16:creationId xmlns:a16="http://schemas.microsoft.com/office/drawing/2014/main" id="{B87E82F2-683A-D1AD-B4C6-4395A17C80CA}"/>
              </a:ext>
            </a:extLst>
          </p:cNvPr>
          <p:cNvSpPr>
            <a:spLocks noGrp="1"/>
          </p:cNvSpPr>
          <p:nvPr>
            <p:ph idx="1"/>
          </p:nvPr>
        </p:nvSpPr>
        <p:spPr>
          <a:xfrm>
            <a:off x="380899" y="2089243"/>
            <a:ext cx="4080361" cy="3769834"/>
          </a:xfrm>
        </p:spPr>
        <p:txBody>
          <a:bodyPr vert="horz" lIns="91440" tIns="45720" rIns="91440" bIns="45720" rtlCol="0" anchor="ctr">
            <a:normAutofit/>
          </a:bodyPr>
          <a:lstStyle/>
          <a:p>
            <a:pPr marL="0" indent="0" algn="just">
              <a:buNone/>
            </a:pPr>
            <a:r>
              <a:rPr lang="en-US">
                <a:solidFill>
                  <a:srgbClr val="432C62"/>
                </a:solidFill>
                <a:latin typeface="Centaur"/>
                <a:ea typeface="+mn-lt"/>
                <a:cs typeface="+mn-lt"/>
              </a:rPr>
              <a:t>Alzheimer’s Disease is a progressive neurodegenerative disorder and the most common cause of dementia. It gradually destroys memory, thinking skills, and eventually the ability to carry out simple tasks.</a:t>
            </a:r>
            <a:endParaRPr lang="en-US">
              <a:solidFill>
                <a:srgbClr val="432C62"/>
              </a:solidFill>
              <a:ea typeface="Calibri"/>
              <a:cs typeface="Calibri"/>
            </a:endParaRPr>
          </a:p>
          <a:p>
            <a:pPr marL="0" indent="0" algn="just">
              <a:buNone/>
            </a:pPr>
            <a:endParaRPr lang="en-US" sz="2400">
              <a:latin typeface="Centaur"/>
              <a:ea typeface="Calibri"/>
              <a:cs typeface="Calibri"/>
            </a:endParaRPr>
          </a:p>
        </p:txBody>
      </p:sp>
      <p:sp>
        <p:nvSpPr>
          <p:cNvPr id="22" name="Rectangle 2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ell&#10;&#10;AI-generated content may be incorrect.">
            <a:extLst>
              <a:ext uri="{FF2B5EF4-FFF2-40B4-BE49-F238E27FC236}">
                <a16:creationId xmlns:a16="http://schemas.microsoft.com/office/drawing/2014/main" id="{3A301DB3-79B5-91E9-5552-3C4AA9D4A25D}"/>
              </a:ext>
            </a:extLst>
          </p:cNvPr>
          <p:cNvPicPr>
            <a:picLocks noChangeAspect="1"/>
          </p:cNvPicPr>
          <p:nvPr/>
        </p:nvPicPr>
        <p:blipFill>
          <a:blip r:embed="rId2"/>
          <a:srcRect t="999" r="2" b="1882"/>
          <a:stretch>
            <a:fillRect/>
          </a:stretch>
        </p:blipFill>
        <p:spPr>
          <a:xfrm>
            <a:off x="6096000" y="1602829"/>
            <a:ext cx="5334197" cy="3652343"/>
          </a:xfrm>
          <a:prstGeom prst="rect">
            <a:avLst/>
          </a:prstGeom>
        </p:spPr>
      </p:pic>
      <p:sp>
        <p:nvSpPr>
          <p:cNvPr id="8" name="Slide Number Placeholder 7">
            <a:extLst>
              <a:ext uri="{FF2B5EF4-FFF2-40B4-BE49-F238E27FC236}">
                <a16:creationId xmlns:a16="http://schemas.microsoft.com/office/drawing/2014/main" id="{6B753746-AE29-F1B4-5667-E8AE75818132}"/>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24</a:t>
            </a:fld>
            <a:endParaRPr lang="en-US">
              <a:solidFill>
                <a:schemeClr val="tx1"/>
              </a:solidFill>
            </a:endParaRPr>
          </a:p>
        </p:txBody>
      </p:sp>
    </p:spTree>
    <p:extLst>
      <p:ext uri="{BB962C8B-B14F-4D97-AF65-F5344CB8AC3E}">
        <p14:creationId xmlns:p14="http://schemas.microsoft.com/office/powerpoint/2010/main" val="251452116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82444-7CA0-7F03-4578-CD85163BB421}"/>
              </a:ext>
            </a:extLst>
          </p:cNvPr>
          <p:cNvSpPr>
            <a:spLocks noGrp="1"/>
          </p:cNvSpPr>
          <p:nvPr>
            <p:ph type="sldNum" sz="quarter" idx="12"/>
          </p:nvPr>
        </p:nvSpPr>
        <p:spPr/>
        <p:txBody>
          <a:bodyPr/>
          <a:lstStyle/>
          <a:p>
            <a:fld id="{F0860A3E-CC72-4C35-A2CB-FA0A76866CEA}" type="slidenum">
              <a:rPr lang="en-IN" smtClean="0"/>
              <a:t>25</a:t>
            </a:fld>
            <a:endParaRPr lang="en-IN"/>
          </a:p>
        </p:txBody>
      </p:sp>
      <p:graphicFrame>
        <p:nvGraphicFramePr>
          <p:cNvPr id="4" name="Table 3">
            <a:extLst>
              <a:ext uri="{FF2B5EF4-FFF2-40B4-BE49-F238E27FC236}">
                <a16:creationId xmlns:a16="http://schemas.microsoft.com/office/drawing/2014/main" id="{E266826D-B3D8-90B1-06E5-5EE6E6F4DFCC}"/>
              </a:ext>
            </a:extLst>
          </p:cNvPr>
          <p:cNvGraphicFramePr>
            <a:graphicFrameLocks noGrp="1"/>
          </p:cNvGraphicFramePr>
          <p:nvPr>
            <p:extLst>
              <p:ext uri="{D42A27DB-BD31-4B8C-83A1-F6EECF244321}">
                <p14:modId xmlns:p14="http://schemas.microsoft.com/office/powerpoint/2010/main" val="1528025380"/>
              </p:ext>
            </p:extLst>
          </p:nvPr>
        </p:nvGraphicFramePr>
        <p:xfrm>
          <a:off x="1487382" y="943820"/>
          <a:ext cx="9217236" cy="5252263"/>
        </p:xfrm>
        <a:graphic>
          <a:graphicData uri="http://schemas.openxmlformats.org/drawingml/2006/table">
            <a:tbl>
              <a:tblPr bandRow="1">
                <a:tableStyleId>{5C22544A-7EE6-4342-B048-85BDC9FD1C3A}</a:tableStyleId>
              </a:tblPr>
              <a:tblGrid>
                <a:gridCol w="3072412">
                  <a:extLst>
                    <a:ext uri="{9D8B030D-6E8A-4147-A177-3AD203B41FA5}">
                      <a16:colId xmlns:a16="http://schemas.microsoft.com/office/drawing/2014/main" val="4099414347"/>
                    </a:ext>
                  </a:extLst>
                </a:gridCol>
                <a:gridCol w="3219430">
                  <a:extLst>
                    <a:ext uri="{9D8B030D-6E8A-4147-A177-3AD203B41FA5}">
                      <a16:colId xmlns:a16="http://schemas.microsoft.com/office/drawing/2014/main" val="805269118"/>
                    </a:ext>
                  </a:extLst>
                </a:gridCol>
                <a:gridCol w="2925394">
                  <a:extLst>
                    <a:ext uri="{9D8B030D-6E8A-4147-A177-3AD203B41FA5}">
                      <a16:colId xmlns:a16="http://schemas.microsoft.com/office/drawing/2014/main" val="878828531"/>
                    </a:ext>
                  </a:extLst>
                </a:gridCol>
              </a:tblGrid>
              <a:tr h="814637">
                <a:tc>
                  <a:txBody>
                    <a:bodyPr/>
                    <a:lstStyle/>
                    <a:p>
                      <a:pPr algn="ctr" fontAlgn="base">
                        <a:lnSpc>
                          <a:spcPts val="2175"/>
                        </a:lnSpc>
                        <a:buNone/>
                      </a:pPr>
                      <a:r>
                        <a:rPr lang="en-US" sz="2800" b="1">
                          <a:solidFill>
                            <a:srgbClr val="432C62"/>
                          </a:solidFill>
                          <a:effectLst/>
                          <a:latin typeface="Centaur" panose="02030504050205020304" pitchFamily="18" charset="0"/>
                        </a:rPr>
                        <a:t>Chaperone Type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b="1">
                          <a:solidFill>
                            <a:srgbClr val="432C62"/>
                          </a:solidFill>
                          <a:effectLst/>
                          <a:latin typeface="Centaur" panose="02030504050205020304" pitchFamily="18" charset="0"/>
                        </a:rPr>
                        <a:t>Function in Alzheimer's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b="1">
                          <a:solidFill>
                            <a:srgbClr val="432C62"/>
                          </a:solidFill>
                          <a:effectLst/>
                          <a:latin typeface="Centaur" panose="02030504050205020304" pitchFamily="18" charset="0"/>
                        </a:rPr>
                        <a:t>Target Protein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4063397"/>
                  </a:ext>
                </a:extLst>
              </a:tr>
              <a:tr h="1629273">
                <a:tc>
                  <a:txBody>
                    <a:bodyPr/>
                    <a:lstStyle/>
                    <a:p>
                      <a:pPr algn="ctr" fontAlgn="base">
                        <a:lnSpc>
                          <a:spcPts val="2175"/>
                        </a:lnSpc>
                        <a:buNone/>
                      </a:pPr>
                      <a:r>
                        <a:rPr lang="en-US" sz="2800">
                          <a:solidFill>
                            <a:srgbClr val="432C62"/>
                          </a:solidFill>
                          <a:effectLst/>
                          <a:latin typeface="Centaur" panose="02030504050205020304" pitchFamily="18" charset="0"/>
                        </a:rPr>
                        <a:t>Hsp70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panose="02030504050205020304" pitchFamily="18" charset="0"/>
                        </a:rPr>
                        <a:t>Inhibits amyloid-beta aggregation; promotes clearance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a:rPr>
                        <a:t>Amyloid-beta (A</a:t>
                      </a:r>
                      <a:r>
                        <a:rPr lang="el-GR" sz="2800" b="0">
                          <a:solidFill>
                            <a:srgbClr val="432C62"/>
                          </a:solidFill>
                          <a:effectLst/>
                          <a:latin typeface="Calibri"/>
                        </a:rPr>
                        <a:t>β</a:t>
                      </a:r>
                      <a:r>
                        <a:rPr lang="el-GR" sz="2800">
                          <a:solidFill>
                            <a:srgbClr val="432C62"/>
                          </a:solidFill>
                          <a:effectLst/>
                          <a:latin typeface="Calibri"/>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2463025"/>
                  </a:ext>
                </a:extLst>
              </a:tr>
              <a:tr h="1629273">
                <a:tc>
                  <a:txBody>
                    <a:bodyPr/>
                    <a:lstStyle/>
                    <a:p>
                      <a:pPr algn="ctr" fontAlgn="base">
                        <a:lnSpc>
                          <a:spcPts val="2175"/>
                        </a:lnSpc>
                        <a:buNone/>
                      </a:pPr>
                      <a:r>
                        <a:rPr lang="en-US" sz="2800">
                          <a:solidFill>
                            <a:srgbClr val="432C62"/>
                          </a:solidFill>
                          <a:effectLst/>
                          <a:latin typeface="Centaur" panose="02030504050205020304" pitchFamily="18" charset="0"/>
                        </a:rPr>
                        <a:t>Hsp90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panose="02030504050205020304" pitchFamily="18" charset="0"/>
                        </a:rPr>
                        <a:t>Regulates tau protein stability; modulates aggregation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panose="02030504050205020304" pitchFamily="18" charset="0"/>
                        </a:rPr>
                        <a:t>Tau [</a:t>
                      </a:r>
                      <a:r>
                        <a:rPr lang="en-US" sz="2800" b="1">
                          <a:solidFill>
                            <a:srgbClr val="432C62"/>
                          </a:solidFill>
                          <a:effectLst/>
                          <a:latin typeface="Centaur" panose="02030504050205020304" pitchFamily="18" charset="0"/>
                        </a:rPr>
                        <a:t>Tubulin Associated Unit]</a:t>
                      </a:r>
                      <a:endParaRPr lang="en-US" sz="2800">
                        <a:solidFill>
                          <a:srgbClr val="432C62"/>
                        </a:solidFill>
                        <a:effectLst/>
                        <a:latin typeface="Centaur" panose="02030504050205020304" pitchFamily="18"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5651696"/>
                  </a:ext>
                </a:extLst>
              </a:tr>
              <a:tr h="1179080">
                <a:tc>
                  <a:txBody>
                    <a:bodyPr/>
                    <a:lstStyle/>
                    <a:p>
                      <a:pPr algn="ctr" fontAlgn="base">
                        <a:lnSpc>
                          <a:spcPts val="2175"/>
                        </a:lnSpc>
                        <a:buNone/>
                      </a:pPr>
                      <a:r>
                        <a:rPr lang="en-US" sz="2800">
                          <a:solidFill>
                            <a:srgbClr val="432C62"/>
                          </a:solidFill>
                          <a:effectLst/>
                          <a:latin typeface="Centaur" panose="02030504050205020304" pitchFamily="18" charset="0"/>
                        </a:rPr>
                        <a:t>Small Hsps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panose="02030504050205020304" pitchFamily="18" charset="0"/>
                        </a:rPr>
                        <a:t>Bind misfolded tau; prevent fibril formation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175"/>
                        </a:lnSpc>
                        <a:buNone/>
                      </a:pPr>
                      <a:r>
                        <a:rPr lang="en-US" sz="2800">
                          <a:solidFill>
                            <a:srgbClr val="432C62"/>
                          </a:solidFill>
                          <a:effectLst/>
                          <a:latin typeface="Centaur" panose="02030504050205020304" pitchFamily="18" charset="0"/>
                        </a:rPr>
                        <a:t>Tau [</a:t>
                      </a:r>
                      <a:r>
                        <a:rPr lang="en-US" sz="2800" b="1">
                          <a:solidFill>
                            <a:srgbClr val="432C62"/>
                          </a:solidFill>
                          <a:effectLst/>
                          <a:latin typeface="Centaur" panose="02030504050205020304" pitchFamily="18" charset="0"/>
                        </a:rPr>
                        <a:t>Tubulin Associated Unit]</a:t>
                      </a:r>
                      <a:endParaRPr lang="en-US" sz="2800">
                        <a:solidFill>
                          <a:srgbClr val="432C62"/>
                        </a:solidFill>
                        <a:effectLst/>
                        <a:latin typeface="Centaur" panose="02030504050205020304" pitchFamily="18"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1955555"/>
                  </a:ext>
                </a:extLst>
              </a:tr>
            </a:tbl>
          </a:graphicData>
        </a:graphic>
      </p:graphicFrame>
    </p:spTree>
    <p:extLst>
      <p:ext uri="{BB962C8B-B14F-4D97-AF65-F5344CB8AC3E}">
        <p14:creationId xmlns:p14="http://schemas.microsoft.com/office/powerpoint/2010/main" val="1230564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6E73453-6EDD-4A99-5ED5-3D6C3D96DFEB}"/>
              </a:ext>
            </a:extLst>
          </p:cNvPr>
          <p:cNvSpPr>
            <a:spLocks noGrp="1"/>
          </p:cNvSpPr>
          <p:nvPr>
            <p:ph type="title"/>
          </p:nvPr>
        </p:nvSpPr>
        <p:spPr>
          <a:xfrm>
            <a:off x="380900" y="381001"/>
            <a:ext cx="4842166" cy="1708242"/>
          </a:xfrm>
        </p:spPr>
        <p:txBody>
          <a:bodyPr anchor="ctr">
            <a:normAutofit/>
          </a:bodyPr>
          <a:lstStyle/>
          <a:p>
            <a:r>
              <a:rPr lang="en-US" sz="4800" b="1">
                <a:solidFill>
                  <a:srgbClr val="432C62"/>
                </a:solidFill>
                <a:latin typeface="Centaur"/>
                <a:ea typeface="Calibri Light"/>
                <a:cs typeface="Calibri Light"/>
              </a:rPr>
              <a:t>Parkinson's Disease</a:t>
            </a:r>
            <a:endParaRPr lang="en-US" sz="4800" b="1">
              <a:solidFill>
                <a:srgbClr val="432C62"/>
              </a:solidFill>
            </a:endParaRPr>
          </a:p>
        </p:txBody>
      </p:sp>
      <p:sp>
        <p:nvSpPr>
          <p:cNvPr id="15" name="Content Placeholder 14">
            <a:extLst>
              <a:ext uri="{FF2B5EF4-FFF2-40B4-BE49-F238E27FC236}">
                <a16:creationId xmlns:a16="http://schemas.microsoft.com/office/drawing/2014/main" id="{E0EE32A1-B312-6876-8795-1B044CE48BBA}"/>
              </a:ext>
            </a:extLst>
          </p:cNvPr>
          <p:cNvSpPr>
            <a:spLocks noGrp="1"/>
          </p:cNvSpPr>
          <p:nvPr>
            <p:ph idx="1"/>
          </p:nvPr>
        </p:nvSpPr>
        <p:spPr>
          <a:xfrm>
            <a:off x="418902" y="1700213"/>
            <a:ext cx="4648398" cy="4454140"/>
          </a:xfrm>
        </p:spPr>
        <p:txBody>
          <a:bodyPr vert="horz" lIns="91440" tIns="45720" rIns="91440" bIns="45720" rtlCol="0" anchor="ctr">
            <a:normAutofit/>
          </a:bodyPr>
          <a:lstStyle/>
          <a:p>
            <a:pPr marL="0" indent="0" algn="just">
              <a:buNone/>
            </a:pPr>
            <a:r>
              <a:rPr lang="en-US">
                <a:solidFill>
                  <a:srgbClr val="432C62"/>
                </a:solidFill>
                <a:latin typeface="Centaur"/>
                <a:ea typeface="Open Sans"/>
                <a:cs typeface="Open Sans"/>
              </a:rPr>
              <a:t>Parkinson's disease is a progressive movement disorder of the nervous system. It causes nerve cells (neurons) in parts of the brain to weaken, become damaged, and die, leading to symptoms that include problems with movement, tremor, stiffness, and impaired balance.</a:t>
            </a:r>
            <a:endParaRPr lang="en-US">
              <a:solidFill>
                <a:srgbClr val="432C62"/>
              </a:solidFill>
            </a:endParaRPr>
          </a:p>
          <a:p>
            <a:pPr marL="0" indent="0">
              <a:buNone/>
            </a:pPr>
            <a:endParaRPr lang="en-US" sz="2000">
              <a:latin typeface="Centaur"/>
              <a:ea typeface="Open Sans"/>
              <a:cs typeface="Open Sans"/>
            </a:endParaRPr>
          </a:p>
        </p:txBody>
      </p:sp>
      <p:sp>
        <p:nvSpPr>
          <p:cNvPr id="22" name="Rectangle 2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healthy and lysosome&#10;&#10;AI-generated content may be incorrect.">
            <a:extLst>
              <a:ext uri="{FF2B5EF4-FFF2-40B4-BE49-F238E27FC236}">
                <a16:creationId xmlns:a16="http://schemas.microsoft.com/office/drawing/2014/main" id="{1AD14DFE-C943-F107-C3BD-5EB047AE8DCA}"/>
              </a:ext>
            </a:extLst>
          </p:cNvPr>
          <p:cNvPicPr>
            <a:picLocks noChangeAspect="1"/>
          </p:cNvPicPr>
          <p:nvPr/>
        </p:nvPicPr>
        <p:blipFill>
          <a:blip r:embed="rId2"/>
          <a:stretch>
            <a:fillRect/>
          </a:stretch>
        </p:blipFill>
        <p:spPr>
          <a:xfrm>
            <a:off x="6096000" y="1208641"/>
            <a:ext cx="5334197" cy="4440719"/>
          </a:xfrm>
          <a:prstGeom prst="rect">
            <a:avLst/>
          </a:prstGeom>
        </p:spPr>
      </p:pic>
      <p:sp>
        <p:nvSpPr>
          <p:cNvPr id="4" name="Slide Number Placeholder 3">
            <a:extLst>
              <a:ext uri="{FF2B5EF4-FFF2-40B4-BE49-F238E27FC236}">
                <a16:creationId xmlns:a16="http://schemas.microsoft.com/office/drawing/2014/main" id="{4BF5612B-C431-AAC6-D180-01296469CA27}"/>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26</a:t>
            </a:fld>
            <a:endParaRPr lang="en-IN">
              <a:solidFill>
                <a:schemeClr val="tx1"/>
              </a:solidFill>
            </a:endParaRPr>
          </a:p>
        </p:txBody>
      </p:sp>
    </p:spTree>
    <p:extLst>
      <p:ext uri="{BB962C8B-B14F-4D97-AF65-F5344CB8AC3E}">
        <p14:creationId xmlns:p14="http://schemas.microsoft.com/office/powerpoint/2010/main" val="39874084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834B6-7C01-2CB7-9376-63D97BC06C43}"/>
              </a:ext>
            </a:extLst>
          </p:cNvPr>
          <p:cNvSpPr>
            <a:spLocks noGrp="1"/>
          </p:cNvSpPr>
          <p:nvPr>
            <p:ph type="sldNum" sz="quarter" idx="12"/>
          </p:nvPr>
        </p:nvSpPr>
        <p:spPr/>
        <p:txBody>
          <a:bodyPr/>
          <a:lstStyle/>
          <a:p>
            <a:fld id="{F0860A3E-CC72-4C35-A2CB-FA0A76866CEA}" type="slidenum">
              <a:rPr lang="en-IN" smtClean="0"/>
              <a:pPr/>
              <a:t>27</a:t>
            </a:fld>
            <a:endParaRPr lang="en-IN"/>
          </a:p>
        </p:txBody>
      </p:sp>
      <p:graphicFrame>
        <p:nvGraphicFramePr>
          <p:cNvPr id="4" name="Table 3">
            <a:extLst>
              <a:ext uri="{FF2B5EF4-FFF2-40B4-BE49-F238E27FC236}">
                <a16:creationId xmlns:a16="http://schemas.microsoft.com/office/drawing/2014/main" id="{CCF8D379-909A-0D59-33A5-259445410CD5}"/>
              </a:ext>
            </a:extLst>
          </p:cNvPr>
          <p:cNvGraphicFramePr>
            <a:graphicFrameLocks noGrp="1"/>
          </p:cNvGraphicFramePr>
          <p:nvPr>
            <p:extLst>
              <p:ext uri="{D42A27DB-BD31-4B8C-83A1-F6EECF244321}">
                <p14:modId xmlns:p14="http://schemas.microsoft.com/office/powerpoint/2010/main" val="1029665185"/>
              </p:ext>
            </p:extLst>
          </p:nvPr>
        </p:nvGraphicFramePr>
        <p:xfrm>
          <a:off x="586854" y="607568"/>
          <a:ext cx="10766946" cy="5642864"/>
        </p:xfrm>
        <a:graphic>
          <a:graphicData uri="http://schemas.openxmlformats.org/drawingml/2006/table">
            <a:tbl>
              <a:tblPr bandRow="1">
                <a:tableStyleId>{5C22544A-7EE6-4342-B048-85BDC9FD1C3A}</a:tableStyleId>
              </a:tblPr>
              <a:tblGrid>
                <a:gridCol w="3588982">
                  <a:extLst>
                    <a:ext uri="{9D8B030D-6E8A-4147-A177-3AD203B41FA5}">
                      <a16:colId xmlns:a16="http://schemas.microsoft.com/office/drawing/2014/main" val="1648480701"/>
                    </a:ext>
                  </a:extLst>
                </a:gridCol>
                <a:gridCol w="3588982">
                  <a:extLst>
                    <a:ext uri="{9D8B030D-6E8A-4147-A177-3AD203B41FA5}">
                      <a16:colId xmlns:a16="http://schemas.microsoft.com/office/drawing/2014/main" val="3215137735"/>
                    </a:ext>
                  </a:extLst>
                </a:gridCol>
                <a:gridCol w="3588982">
                  <a:extLst>
                    <a:ext uri="{9D8B030D-6E8A-4147-A177-3AD203B41FA5}">
                      <a16:colId xmlns:a16="http://schemas.microsoft.com/office/drawing/2014/main" val="1751568473"/>
                    </a:ext>
                  </a:extLst>
                </a:gridCol>
              </a:tblGrid>
              <a:tr h="361950">
                <a:tc>
                  <a:txBody>
                    <a:bodyPr/>
                    <a:lstStyle/>
                    <a:p>
                      <a:pPr algn="ctr" fontAlgn="base">
                        <a:lnSpc>
                          <a:spcPts val="2400"/>
                        </a:lnSpc>
                        <a:buNone/>
                      </a:pPr>
                      <a:r>
                        <a:rPr lang="en-US" sz="2800" b="1">
                          <a:solidFill>
                            <a:srgbClr val="432C62"/>
                          </a:solidFill>
                          <a:effectLst/>
                          <a:latin typeface="Centaur" panose="02030504050205020304" pitchFamily="18" charset="0"/>
                        </a:rPr>
                        <a:t>Chaperone Type</a:t>
                      </a:r>
                      <a:endParaRPr lang="en-US" sz="2400">
                        <a:solidFill>
                          <a:srgbClr val="432C62"/>
                        </a:solidFill>
                        <a:effectLst/>
                        <a:latin typeface="Segoe UI" panose="020B0502040204020203"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b="1">
                          <a:solidFill>
                            <a:srgbClr val="432C62"/>
                          </a:solidFill>
                          <a:effectLst/>
                          <a:latin typeface="Centaur" panose="02030504050205020304" pitchFamily="18" charset="0"/>
                        </a:rPr>
                        <a:t>Function in Parkinson's</a:t>
                      </a:r>
                      <a:endParaRPr lang="en-US" sz="2400">
                        <a:solidFill>
                          <a:srgbClr val="432C62"/>
                        </a:solidFill>
                        <a:effectLst/>
                        <a:latin typeface="Segoe UI" panose="020B0502040204020203"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b="1">
                          <a:solidFill>
                            <a:srgbClr val="432C62"/>
                          </a:solidFill>
                          <a:effectLst/>
                          <a:latin typeface="Centaur" panose="02030504050205020304" pitchFamily="18" charset="0"/>
                        </a:rPr>
                        <a:t>Target Protein</a:t>
                      </a:r>
                      <a:endParaRPr lang="en-US" sz="2400">
                        <a:solidFill>
                          <a:srgbClr val="432C62"/>
                        </a:solidFill>
                        <a:effectLst/>
                        <a:latin typeface="Segoe UI" panose="020B0502040204020203"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0237109"/>
                  </a:ext>
                </a:extLst>
              </a:tr>
              <a:tr h="361950">
                <a:tc>
                  <a:txBody>
                    <a:bodyPr/>
                    <a:lstStyle/>
                    <a:p>
                      <a:pPr algn="ctr" fontAlgn="base">
                        <a:lnSpc>
                          <a:spcPts val="2400"/>
                        </a:lnSpc>
                        <a:buNone/>
                      </a:pPr>
                      <a:r>
                        <a:rPr lang="en-US" sz="2800">
                          <a:solidFill>
                            <a:srgbClr val="432C62"/>
                          </a:solidFill>
                          <a:effectLst/>
                          <a:latin typeface="Centaur" panose="02030504050205020304" pitchFamily="18" charset="0"/>
                        </a:rPr>
                        <a:t>Hsp70</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a:solidFill>
                            <a:srgbClr val="432C62"/>
                          </a:solidFill>
                          <a:effectLst/>
                          <a:latin typeface="Centaur" panose="02030504050205020304" pitchFamily="18" charset="0"/>
                        </a:rPr>
                        <a:t>Prevents aggregation of </a:t>
                      </a:r>
                      <a:r>
                        <a:rPr lang="el-GR" sz="2800">
                          <a:solidFill>
                            <a:srgbClr val="432C62"/>
                          </a:solidFill>
                          <a:effectLst/>
                          <a:latin typeface="Centaur" panose="02030504050205020304" pitchFamily="18" charset="0"/>
                        </a:rPr>
                        <a:t>α-</a:t>
                      </a:r>
                      <a:r>
                        <a:rPr lang="en-US" sz="2800">
                          <a:solidFill>
                            <a:srgbClr val="432C62"/>
                          </a:solidFill>
                          <a:effectLst/>
                          <a:latin typeface="Centaur" panose="02030504050205020304" pitchFamily="18" charset="0"/>
                        </a:rPr>
                        <a:t>synuclein and facilitates its refolding or degradation to reduce toxicity.</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l-GR" sz="2800">
                          <a:solidFill>
                            <a:srgbClr val="432C62"/>
                          </a:solidFill>
                          <a:effectLst/>
                          <a:latin typeface="Centaur" panose="02030504050205020304" pitchFamily="18" charset="0"/>
                        </a:rPr>
                        <a:t>α-</a:t>
                      </a:r>
                      <a:r>
                        <a:rPr lang="en-US" sz="2800">
                          <a:solidFill>
                            <a:srgbClr val="432C62"/>
                          </a:solidFill>
                          <a:effectLst/>
                          <a:latin typeface="Centaur" panose="02030504050205020304" pitchFamily="18" charset="0"/>
                        </a:rPr>
                        <a:t>Synuclein</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1478361"/>
                  </a:ext>
                </a:extLst>
              </a:tr>
              <a:tr h="361950">
                <a:tc>
                  <a:txBody>
                    <a:bodyPr/>
                    <a:lstStyle/>
                    <a:p>
                      <a:pPr algn="ctr" fontAlgn="base">
                        <a:lnSpc>
                          <a:spcPts val="2400"/>
                        </a:lnSpc>
                        <a:buNone/>
                      </a:pPr>
                      <a:r>
                        <a:rPr lang="en-US" sz="2800">
                          <a:solidFill>
                            <a:srgbClr val="432C62"/>
                          </a:solidFill>
                          <a:effectLst/>
                          <a:latin typeface="Centaur" panose="02030504050205020304" pitchFamily="18" charset="0"/>
                        </a:rPr>
                        <a:t>Hsp90</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a:solidFill>
                            <a:srgbClr val="432C62"/>
                          </a:solidFill>
                          <a:effectLst/>
                          <a:latin typeface="Centaur" panose="02030504050205020304" pitchFamily="18" charset="0"/>
                        </a:rPr>
                        <a:t>Regulates stabilization and degradation of proteins; involved in modulating </a:t>
                      </a:r>
                      <a:r>
                        <a:rPr lang="el-GR" sz="2800">
                          <a:solidFill>
                            <a:srgbClr val="432C62"/>
                          </a:solidFill>
                          <a:effectLst/>
                          <a:latin typeface="Centaur" panose="02030504050205020304" pitchFamily="18" charset="0"/>
                        </a:rPr>
                        <a:t>α-</a:t>
                      </a:r>
                      <a:r>
                        <a:rPr lang="en-US" sz="2800">
                          <a:solidFill>
                            <a:srgbClr val="432C62"/>
                          </a:solidFill>
                          <a:effectLst/>
                          <a:latin typeface="Centaur" panose="02030504050205020304" pitchFamily="18" charset="0"/>
                        </a:rPr>
                        <a:t>synuclein oligomerization and toxicity.</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l-GR" sz="2800">
                          <a:solidFill>
                            <a:srgbClr val="432C62"/>
                          </a:solidFill>
                          <a:effectLst/>
                          <a:latin typeface="Centaur" panose="02030504050205020304" pitchFamily="18" charset="0"/>
                        </a:rPr>
                        <a:t>α-</a:t>
                      </a:r>
                      <a:r>
                        <a:rPr lang="en-US" sz="2800">
                          <a:solidFill>
                            <a:srgbClr val="432C62"/>
                          </a:solidFill>
                          <a:effectLst/>
                          <a:latin typeface="Centaur" panose="02030504050205020304" pitchFamily="18" charset="0"/>
                        </a:rPr>
                        <a:t>Synuclein</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8578722"/>
                  </a:ext>
                </a:extLst>
              </a:tr>
              <a:tr h="361950">
                <a:tc>
                  <a:txBody>
                    <a:bodyPr/>
                    <a:lstStyle/>
                    <a:p>
                      <a:pPr algn="ctr" fontAlgn="base">
                        <a:lnSpc>
                          <a:spcPts val="2400"/>
                        </a:lnSpc>
                        <a:buNone/>
                      </a:pPr>
                      <a:r>
                        <a:rPr lang="en-US" sz="2800">
                          <a:solidFill>
                            <a:srgbClr val="432C62"/>
                          </a:solidFill>
                          <a:effectLst/>
                          <a:latin typeface="Centaur" panose="02030504050205020304" pitchFamily="18" charset="0"/>
                        </a:rPr>
                        <a:t>Hsp60 (Chaperonin)</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a:solidFill>
                            <a:srgbClr val="432C62"/>
                          </a:solidFill>
                          <a:effectLst/>
                          <a:latin typeface="Centaur" panose="02030504050205020304" pitchFamily="18" charset="0"/>
                        </a:rPr>
                        <a:t>Assists mitochondrial protein folding; mitochondrial dysfunction is critical in Parkinson's pathology.</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lnSpc>
                          <a:spcPts val="2400"/>
                        </a:lnSpc>
                        <a:buNone/>
                      </a:pPr>
                      <a:r>
                        <a:rPr lang="en-US" sz="2800">
                          <a:solidFill>
                            <a:srgbClr val="432C62"/>
                          </a:solidFill>
                          <a:effectLst/>
                          <a:latin typeface="Centaur" panose="02030504050205020304" pitchFamily="18" charset="0"/>
                        </a:rPr>
                        <a:t>Various mitochondrial proteins</a:t>
                      </a:r>
                      <a:endParaRPr lang="en-US" sz="2400">
                        <a:solidFill>
                          <a:srgbClr val="432C62"/>
                        </a:solidFill>
                        <a:effectLst/>
                        <a:latin typeface="Segoe UI" panose="020B0502040204020203" pitchFamily="34" charset="0"/>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2446135"/>
                  </a:ext>
                </a:extLst>
              </a:tr>
            </a:tbl>
          </a:graphicData>
        </a:graphic>
      </p:graphicFrame>
    </p:spTree>
    <p:extLst>
      <p:ext uri="{BB962C8B-B14F-4D97-AF65-F5344CB8AC3E}">
        <p14:creationId xmlns:p14="http://schemas.microsoft.com/office/powerpoint/2010/main" val="843593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46024D0-718A-EC7F-ADB1-601E7637C639}"/>
              </a:ext>
            </a:extLst>
          </p:cNvPr>
          <p:cNvSpPr>
            <a:spLocks noGrp="1"/>
          </p:cNvSpPr>
          <p:nvPr>
            <p:ph type="title"/>
          </p:nvPr>
        </p:nvSpPr>
        <p:spPr>
          <a:xfrm>
            <a:off x="271264" y="381001"/>
            <a:ext cx="5138936" cy="1708242"/>
          </a:xfrm>
        </p:spPr>
        <p:txBody>
          <a:bodyPr anchor="ctr">
            <a:normAutofit/>
          </a:bodyPr>
          <a:lstStyle/>
          <a:p>
            <a:r>
              <a:rPr lang="en-US" sz="4800" b="1">
                <a:solidFill>
                  <a:srgbClr val="432C62"/>
                </a:solidFill>
                <a:latin typeface="Centaur"/>
                <a:ea typeface="+mj-lt"/>
                <a:cs typeface="+mj-lt"/>
              </a:rPr>
              <a:t>Huntington’s disease</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DC68F4D8-6824-596A-AD7B-6443D980AE77}"/>
              </a:ext>
            </a:extLst>
          </p:cNvPr>
          <p:cNvSpPr>
            <a:spLocks noGrp="1"/>
          </p:cNvSpPr>
          <p:nvPr>
            <p:ph idx="1"/>
          </p:nvPr>
        </p:nvSpPr>
        <p:spPr>
          <a:xfrm>
            <a:off x="271263" y="1971675"/>
            <a:ext cx="4570901" cy="4268403"/>
          </a:xfrm>
        </p:spPr>
        <p:txBody>
          <a:bodyPr vert="horz" lIns="91440" tIns="45720" rIns="91440" bIns="45720" rtlCol="0" anchor="ctr">
            <a:normAutofit/>
          </a:bodyPr>
          <a:lstStyle/>
          <a:p>
            <a:pPr marL="0" indent="0" algn="just">
              <a:buNone/>
            </a:pPr>
            <a:r>
              <a:rPr lang="en-US">
                <a:solidFill>
                  <a:srgbClr val="432C62"/>
                </a:solidFill>
                <a:latin typeface="Centaur"/>
                <a:ea typeface="Open Sans"/>
                <a:cs typeface="Open Sans"/>
              </a:rPr>
              <a:t>Huntington's disease [HD] is an inherited disorder that causes nerve cells [neurons] in parts of the brain to gradually break down and die. The disease attacks areas of the brain that help to control voluntary [intentional] movement, as well as other areas of the brain.</a:t>
            </a:r>
            <a:endParaRPr lang="en-US">
              <a:solidFill>
                <a:srgbClr val="432C62"/>
              </a:solidFill>
            </a:endParaRPr>
          </a:p>
          <a:p>
            <a:pPr marL="0" indent="0">
              <a:buNone/>
            </a:pPr>
            <a:endParaRPr lang="en-US" sz="2000">
              <a:latin typeface="Centaur"/>
              <a:ea typeface="Open Sans"/>
              <a:cs typeface="Open Sans"/>
            </a:endParaRPr>
          </a:p>
        </p:txBody>
      </p:sp>
      <p:sp>
        <p:nvSpPr>
          <p:cNvPr id="12" name="Rectangle 1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ttps://blog.cirm.ca.gov/wp-content/uploads/2017/03/cag_repeats_and_hd_img_assist_custom-500x448.png">
            <a:extLst>
              <a:ext uri="{FF2B5EF4-FFF2-40B4-BE49-F238E27FC236}">
                <a16:creationId xmlns:a16="http://schemas.microsoft.com/office/drawing/2014/main" id="{5762C9BC-D99B-2468-5A31-32DA31FFF6F1}"/>
              </a:ext>
            </a:extLst>
          </p:cNvPr>
          <p:cNvPicPr>
            <a:picLocks noChangeAspect="1"/>
          </p:cNvPicPr>
          <p:nvPr/>
        </p:nvPicPr>
        <p:blipFill>
          <a:blip r:embed="rId2"/>
          <a:stretch>
            <a:fillRect/>
          </a:stretch>
        </p:blipFill>
        <p:spPr>
          <a:xfrm>
            <a:off x="6096000" y="1041947"/>
            <a:ext cx="5334197" cy="4774106"/>
          </a:xfrm>
          <a:prstGeom prst="rect">
            <a:avLst/>
          </a:prstGeom>
        </p:spPr>
      </p:pic>
      <p:sp>
        <p:nvSpPr>
          <p:cNvPr id="4" name="Slide Number Placeholder 3">
            <a:extLst>
              <a:ext uri="{FF2B5EF4-FFF2-40B4-BE49-F238E27FC236}">
                <a16:creationId xmlns:a16="http://schemas.microsoft.com/office/drawing/2014/main" id="{86970090-1B86-6717-68E0-A002D7D2B83D}"/>
              </a:ext>
            </a:extLst>
          </p:cNvPr>
          <p:cNvSpPr>
            <a:spLocks noGrp="1"/>
          </p:cNvSpPr>
          <p:nvPr>
            <p:ph type="sldNum" sz="quarter" idx="12"/>
          </p:nvPr>
        </p:nvSpPr>
        <p:spPr>
          <a:xfrm>
            <a:off x="8732520" y="6356350"/>
            <a:ext cx="3199387" cy="365125"/>
          </a:xfrm>
        </p:spPr>
        <p:txBody>
          <a:bodyPr>
            <a:normAutofit/>
          </a:bodyPr>
          <a:lstStyle/>
          <a:p>
            <a:pPr>
              <a:spcAft>
                <a:spcPts val="600"/>
              </a:spcAft>
            </a:pPr>
            <a:fld id="{F0860A3E-CC72-4C35-A2CB-FA0A76866CEA}" type="slidenum">
              <a:rPr lang="en-IN">
                <a:solidFill>
                  <a:schemeClr val="tx1"/>
                </a:solidFill>
              </a:rPr>
              <a:pPr>
                <a:spcAft>
                  <a:spcPts val="600"/>
                </a:spcAft>
              </a:pPr>
              <a:t>28</a:t>
            </a:fld>
            <a:endParaRPr lang="en-IN">
              <a:solidFill>
                <a:schemeClr val="tx1"/>
              </a:solidFill>
            </a:endParaRPr>
          </a:p>
        </p:txBody>
      </p:sp>
    </p:spTree>
    <p:extLst>
      <p:ext uri="{BB962C8B-B14F-4D97-AF65-F5344CB8AC3E}">
        <p14:creationId xmlns:p14="http://schemas.microsoft.com/office/powerpoint/2010/main" val="2542348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6C494-3646-E85B-5130-8A25E631A1DB}"/>
              </a:ext>
            </a:extLst>
          </p:cNvPr>
          <p:cNvSpPr>
            <a:spLocks noGrp="1"/>
          </p:cNvSpPr>
          <p:nvPr>
            <p:ph type="sldNum" sz="quarter" idx="12"/>
          </p:nvPr>
        </p:nvSpPr>
        <p:spPr/>
        <p:txBody>
          <a:bodyPr/>
          <a:lstStyle/>
          <a:p>
            <a:fld id="{F0860A3E-CC72-4C35-A2CB-FA0A76866CEA}" type="slidenum">
              <a:rPr lang="en-IN" smtClean="0"/>
              <a:t>29</a:t>
            </a:fld>
            <a:endParaRPr lang="en-IN"/>
          </a:p>
        </p:txBody>
      </p:sp>
      <p:graphicFrame>
        <p:nvGraphicFramePr>
          <p:cNvPr id="3" name="Table 2">
            <a:extLst>
              <a:ext uri="{FF2B5EF4-FFF2-40B4-BE49-F238E27FC236}">
                <a16:creationId xmlns:a16="http://schemas.microsoft.com/office/drawing/2014/main" id="{D222BE41-1093-E404-B58F-FB14CB15A5BC}"/>
              </a:ext>
            </a:extLst>
          </p:cNvPr>
          <p:cNvGraphicFramePr>
            <a:graphicFrameLocks noGrp="1"/>
          </p:cNvGraphicFramePr>
          <p:nvPr/>
        </p:nvGraphicFramePr>
        <p:xfrm>
          <a:off x="541360" y="336561"/>
          <a:ext cx="11109279" cy="6019789"/>
        </p:xfrm>
        <a:graphic>
          <a:graphicData uri="http://schemas.openxmlformats.org/drawingml/2006/table">
            <a:tbl>
              <a:tblPr firstRow="1">
                <a:tableStyleId>{5940675A-B579-460E-94D1-54222C63F5DA}</a:tableStyleId>
              </a:tblPr>
              <a:tblGrid>
                <a:gridCol w="3703093">
                  <a:extLst>
                    <a:ext uri="{9D8B030D-6E8A-4147-A177-3AD203B41FA5}">
                      <a16:colId xmlns:a16="http://schemas.microsoft.com/office/drawing/2014/main" val="499754275"/>
                    </a:ext>
                  </a:extLst>
                </a:gridCol>
                <a:gridCol w="3703093">
                  <a:extLst>
                    <a:ext uri="{9D8B030D-6E8A-4147-A177-3AD203B41FA5}">
                      <a16:colId xmlns:a16="http://schemas.microsoft.com/office/drawing/2014/main" val="484071533"/>
                    </a:ext>
                  </a:extLst>
                </a:gridCol>
                <a:gridCol w="3703093">
                  <a:extLst>
                    <a:ext uri="{9D8B030D-6E8A-4147-A177-3AD203B41FA5}">
                      <a16:colId xmlns:a16="http://schemas.microsoft.com/office/drawing/2014/main" val="1296506021"/>
                    </a:ext>
                  </a:extLst>
                </a:gridCol>
              </a:tblGrid>
              <a:tr h="624829">
                <a:tc>
                  <a:txBody>
                    <a:bodyPr/>
                    <a:lstStyle/>
                    <a:p>
                      <a:pPr lvl="0" algn="ctr">
                        <a:lnSpc>
                          <a:spcPts val="2400"/>
                        </a:lnSpc>
                        <a:buNone/>
                      </a:pPr>
                      <a:r>
                        <a:rPr lang="en-US" sz="2400" b="1">
                          <a:solidFill>
                            <a:srgbClr val="432C62"/>
                          </a:solidFill>
                          <a:effectLst/>
                          <a:latin typeface="Centaur"/>
                        </a:rPr>
                        <a:t>Chaperone Type</a:t>
                      </a:r>
                      <a:endParaRPr lang="en-US" sz="2400">
                        <a:solidFill>
                          <a:srgbClr val="432C62"/>
                        </a:solidFill>
                        <a:effectLst/>
                        <a:latin typeface="Centaur"/>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2400"/>
                        </a:lnSpc>
                        <a:buNone/>
                      </a:pPr>
                      <a:r>
                        <a:rPr lang="en-US" sz="2400" b="1">
                          <a:solidFill>
                            <a:srgbClr val="432C62"/>
                          </a:solidFill>
                          <a:effectLst/>
                          <a:latin typeface="Centaur"/>
                        </a:rPr>
                        <a:t>Function in </a:t>
                      </a:r>
                      <a:r>
                        <a:rPr lang="en-US" sz="2400" b="1" i="0" u="none" strike="noStrike" noProof="0">
                          <a:solidFill>
                            <a:srgbClr val="432C62"/>
                          </a:solidFill>
                          <a:effectLst/>
                          <a:latin typeface="Centaur"/>
                        </a:rPr>
                        <a:t>Huntington's</a:t>
                      </a:r>
                      <a:endParaRPr lang="en-US" sz="2400" b="1">
                        <a:solidFill>
                          <a:srgbClr val="432C62"/>
                        </a:solidFill>
                        <a:effectLst/>
                        <a:latin typeface="Centaur"/>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ctr">
                        <a:lnSpc>
                          <a:spcPts val="2400"/>
                        </a:lnSpc>
                        <a:buNone/>
                      </a:pPr>
                      <a:r>
                        <a:rPr lang="en-US" sz="2400" b="1">
                          <a:solidFill>
                            <a:srgbClr val="432C62"/>
                          </a:solidFill>
                          <a:effectLst/>
                          <a:latin typeface="Centaur"/>
                        </a:rPr>
                        <a:t>Target Protein</a:t>
                      </a:r>
                      <a:endParaRPr lang="en-US" sz="2400">
                        <a:solidFill>
                          <a:srgbClr val="432C62"/>
                        </a:solidFill>
                        <a:effectLst/>
                        <a:latin typeface="Centaur"/>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3994419"/>
                  </a:ext>
                </a:extLst>
              </a:tr>
              <a:tr h="1705618">
                <a:tc>
                  <a:txBody>
                    <a:bodyPr/>
                    <a:lstStyle/>
                    <a:p>
                      <a:pPr lvl="0" algn="ctr">
                        <a:buNone/>
                      </a:pPr>
                      <a:r>
                        <a:rPr lang="en-US" sz="2400" b="0" i="0" u="none" strike="noStrike" noProof="0">
                          <a:solidFill>
                            <a:srgbClr val="432C62"/>
                          </a:solidFill>
                          <a:latin typeface="Centaur"/>
                        </a:rPr>
                        <a:t>Hsp70</a:t>
                      </a:r>
                      <a:endParaRPr lang="en-US" sz="2400">
                        <a:solidFill>
                          <a:srgbClr val="432C62"/>
                        </a:solidFill>
                        <a:latin typeface="Centaur"/>
                      </a:endParaRPr>
                    </a:p>
                  </a:txBody>
                  <a:tcPr>
                    <a:lnT w="9525" cap="flat" cmpd="sng" algn="ctr">
                      <a:solidFill>
                        <a:srgbClr val="000000"/>
                      </a:solidFill>
                      <a:prstDash val="solid"/>
                      <a:round/>
                      <a:headEnd type="none" w="med" len="med"/>
                      <a:tailEnd type="none" w="med" len="med"/>
                    </a:lnT>
                  </a:tcPr>
                </a:tc>
                <a:tc>
                  <a:txBody>
                    <a:bodyPr/>
                    <a:lstStyle/>
                    <a:p>
                      <a:pPr lvl="0" algn="just">
                        <a:buNone/>
                      </a:pPr>
                      <a:r>
                        <a:rPr lang="en-US" sz="2400" b="0" i="0" u="none" strike="noStrike" noProof="0">
                          <a:solidFill>
                            <a:srgbClr val="432C62"/>
                          </a:solidFill>
                          <a:latin typeface="Centaur"/>
                        </a:rPr>
                        <a:t>Inhibits huntingtin aggregation, promotes refolding, and facilitates proteasomal degradation of mutant huntingtin protein.</a:t>
                      </a:r>
                      <a:endParaRPr lang="en-US" sz="2400">
                        <a:solidFill>
                          <a:srgbClr val="432C62"/>
                        </a:solidFill>
                        <a:latin typeface="Centaur"/>
                      </a:endParaRPr>
                    </a:p>
                  </a:txBody>
                  <a:tcPr>
                    <a:lnT w="9525" cap="flat" cmpd="sng" algn="ctr">
                      <a:solidFill>
                        <a:srgbClr val="000000"/>
                      </a:solidFill>
                      <a:prstDash val="solid"/>
                      <a:round/>
                      <a:headEnd type="none" w="med" len="med"/>
                      <a:tailEnd type="none" w="med" len="med"/>
                    </a:lnT>
                  </a:tcPr>
                </a:tc>
                <a:tc>
                  <a:txBody>
                    <a:bodyPr/>
                    <a:lstStyle/>
                    <a:p>
                      <a:pPr lvl="0" algn="ctr">
                        <a:buNone/>
                      </a:pPr>
                      <a:r>
                        <a:rPr lang="en-US" sz="2400" b="0" i="0" u="none" strike="noStrike" noProof="0">
                          <a:solidFill>
                            <a:srgbClr val="432C62"/>
                          </a:solidFill>
                          <a:latin typeface="Centaur"/>
                        </a:rPr>
                        <a:t>Mutant Huntingtin (mHTT)</a:t>
                      </a:r>
                      <a:endParaRPr lang="en-US" sz="2400">
                        <a:solidFill>
                          <a:srgbClr val="432C62"/>
                        </a:solidFill>
                        <a:latin typeface="Centaur"/>
                      </a:endParaRPr>
                    </a:p>
                  </a:txBody>
                  <a:tcPr>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563339907"/>
                  </a:ext>
                </a:extLst>
              </a:tr>
              <a:tr h="1435420">
                <a:tc>
                  <a:txBody>
                    <a:bodyPr/>
                    <a:lstStyle/>
                    <a:p>
                      <a:pPr lvl="0" algn="ctr">
                        <a:buNone/>
                      </a:pPr>
                      <a:r>
                        <a:rPr lang="en-US" sz="2400" b="0" i="0" u="none" strike="noStrike" noProof="0">
                          <a:solidFill>
                            <a:srgbClr val="432C62"/>
                          </a:solidFill>
                          <a:latin typeface="Centaur"/>
                        </a:rPr>
                        <a:t>Hsp40 (DNAJ family)</a:t>
                      </a:r>
                      <a:endParaRPr lang="en-US" sz="2400">
                        <a:solidFill>
                          <a:srgbClr val="432C62"/>
                        </a:solidFill>
                        <a:latin typeface="Centaur"/>
                      </a:endParaRPr>
                    </a:p>
                  </a:txBody>
                  <a:tcPr/>
                </a:tc>
                <a:tc>
                  <a:txBody>
                    <a:bodyPr/>
                    <a:lstStyle/>
                    <a:p>
                      <a:pPr lvl="0" algn="just">
                        <a:buNone/>
                      </a:pPr>
                      <a:r>
                        <a:rPr lang="en-US" sz="2400" b="0" i="0" u="none" strike="noStrike" noProof="0">
                          <a:solidFill>
                            <a:srgbClr val="432C62"/>
                          </a:solidFill>
                          <a:latin typeface="Centaur"/>
                        </a:rPr>
                        <a:t>Stimulates Hsp70 ATPase activity and cooperates to suppress aggregation and toxicity of mutant huntingtin.</a:t>
                      </a:r>
                      <a:endParaRPr lang="en-US" sz="2400">
                        <a:solidFill>
                          <a:srgbClr val="432C62"/>
                        </a:solidFill>
                        <a:latin typeface="Centaur"/>
                      </a:endParaRPr>
                    </a:p>
                  </a:txBody>
                  <a:tcPr/>
                </a:tc>
                <a:tc>
                  <a:txBody>
                    <a:bodyPr/>
                    <a:lstStyle/>
                    <a:p>
                      <a:pPr lvl="0" algn="ctr">
                        <a:buNone/>
                      </a:pPr>
                      <a:r>
                        <a:rPr lang="en-US" sz="2400" b="0" i="0" u="none" strike="noStrike" noProof="0">
                          <a:solidFill>
                            <a:srgbClr val="432C62"/>
                          </a:solidFill>
                          <a:latin typeface="Centaur"/>
                        </a:rPr>
                        <a:t>Mutant Huntingtin (mHTT)</a:t>
                      </a:r>
                      <a:endParaRPr lang="en-US" sz="2400">
                        <a:solidFill>
                          <a:srgbClr val="432C62"/>
                        </a:solidFill>
                        <a:latin typeface="Centaur"/>
                      </a:endParaRPr>
                    </a:p>
                  </a:txBody>
                  <a:tcPr/>
                </a:tc>
                <a:extLst>
                  <a:ext uri="{0D108BD9-81ED-4DB2-BD59-A6C34878D82A}">
                    <a16:rowId xmlns:a16="http://schemas.microsoft.com/office/drawing/2014/main" val="2643455213"/>
                  </a:ext>
                </a:extLst>
              </a:tr>
              <a:tr h="1705618">
                <a:tc>
                  <a:txBody>
                    <a:bodyPr/>
                    <a:lstStyle/>
                    <a:p>
                      <a:pPr lvl="0" algn="ctr">
                        <a:buNone/>
                      </a:pPr>
                      <a:r>
                        <a:rPr lang="en-US" sz="2400" b="0" i="0" u="none" strike="noStrike" noProof="0">
                          <a:solidFill>
                            <a:srgbClr val="432C62"/>
                          </a:solidFill>
                          <a:latin typeface="Centaur"/>
                        </a:rPr>
                        <a:t>Hsp90</a:t>
                      </a:r>
                      <a:endParaRPr lang="en-US" sz="2400">
                        <a:solidFill>
                          <a:srgbClr val="432C62"/>
                        </a:solidFill>
                        <a:latin typeface="Centaur"/>
                      </a:endParaRPr>
                    </a:p>
                  </a:txBody>
                  <a:tcPr/>
                </a:tc>
                <a:tc>
                  <a:txBody>
                    <a:bodyPr/>
                    <a:lstStyle/>
                    <a:p>
                      <a:pPr lvl="0" algn="just">
                        <a:buNone/>
                      </a:pPr>
                      <a:r>
                        <a:rPr lang="en-US" sz="2400" b="0" i="0" u="none" strike="noStrike" noProof="0">
                          <a:solidFill>
                            <a:srgbClr val="432C62"/>
                          </a:solidFill>
                          <a:latin typeface="Centaur"/>
                        </a:rPr>
                        <a:t>Regulates stability and folding of proteins including mutant huntingtin; its inhibition can enhance clearance of </a:t>
                      </a:r>
                      <a:r>
                        <a:rPr lang="en-US" sz="2400" b="0" i="0" u="none" strike="noStrike" noProof="0" err="1">
                          <a:solidFill>
                            <a:srgbClr val="432C62"/>
                          </a:solidFill>
                          <a:latin typeface="Centaur"/>
                        </a:rPr>
                        <a:t>mHTT</a:t>
                      </a:r>
                      <a:r>
                        <a:rPr lang="en-US" sz="2400" b="0" i="0" u="none" strike="noStrike" noProof="0">
                          <a:solidFill>
                            <a:srgbClr val="432C62"/>
                          </a:solidFill>
                          <a:latin typeface="Centaur"/>
                        </a:rPr>
                        <a:t> aggregates.</a:t>
                      </a:r>
                      <a:endParaRPr lang="en-US" sz="2400">
                        <a:solidFill>
                          <a:srgbClr val="432C62"/>
                        </a:solidFill>
                        <a:latin typeface="Centaur"/>
                      </a:endParaRPr>
                    </a:p>
                  </a:txBody>
                  <a:tcPr/>
                </a:tc>
                <a:tc>
                  <a:txBody>
                    <a:bodyPr/>
                    <a:lstStyle/>
                    <a:p>
                      <a:pPr lvl="0" algn="ctr">
                        <a:buNone/>
                      </a:pPr>
                      <a:r>
                        <a:rPr lang="en-US" sz="2400" b="0" i="0" u="none" strike="noStrike" noProof="0">
                          <a:solidFill>
                            <a:srgbClr val="432C62"/>
                          </a:solidFill>
                          <a:latin typeface="Centaur"/>
                        </a:rPr>
                        <a:t>Mutant Huntingtin (</a:t>
                      </a:r>
                      <a:r>
                        <a:rPr lang="en-US" sz="2400" b="0" i="0" u="none" strike="noStrike" noProof="0" err="1">
                          <a:solidFill>
                            <a:srgbClr val="432C62"/>
                          </a:solidFill>
                          <a:latin typeface="Centaur"/>
                        </a:rPr>
                        <a:t>mHTT</a:t>
                      </a:r>
                      <a:r>
                        <a:rPr lang="en-US" sz="2400" b="0" i="0" u="none" strike="noStrike" noProof="0">
                          <a:solidFill>
                            <a:srgbClr val="432C62"/>
                          </a:solidFill>
                          <a:latin typeface="Centaur"/>
                        </a:rPr>
                        <a:t>)</a:t>
                      </a:r>
                      <a:endParaRPr lang="en-US" sz="2400">
                        <a:solidFill>
                          <a:srgbClr val="432C62"/>
                        </a:solidFill>
                        <a:latin typeface="Centaur"/>
                      </a:endParaRPr>
                    </a:p>
                  </a:txBody>
                  <a:tcPr/>
                </a:tc>
                <a:extLst>
                  <a:ext uri="{0D108BD9-81ED-4DB2-BD59-A6C34878D82A}">
                    <a16:rowId xmlns:a16="http://schemas.microsoft.com/office/drawing/2014/main" val="2017387693"/>
                  </a:ext>
                </a:extLst>
              </a:tr>
            </a:tbl>
          </a:graphicData>
        </a:graphic>
      </p:graphicFrame>
    </p:spTree>
    <p:extLst>
      <p:ext uri="{BB962C8B-B14F-4D97-AF65-F5344CB8AC3E}">
        <p14:creationId xmlns:p14="http://schemas.microsoft.com/office/powerpoint/2010/main" val="6997071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52980-1CCC-0A03-D999-5E5C156C190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87F8232-FB68-ECD9-5A2D-3A574239366F}"/>
              </a:ext>
            </a:extLst>
          </p:cNvPr>
          <p:cNvSpPr/>
          <p:nvPr/>
        </p:nvSpPr>
        <p:spPr>
          <a:xfrm>
            <a:off x="-41030" y="2502533"/>
            <a:ext cx="12233030" cy="1845436"/>
          </a:xfrm>
          <a:prstGeom prst="rect">
            <a:avLst/>
          </a:prstGeom>
          <a:solidFill>
            <a:srgbClr val="EDE8F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10136704-6090-9D37-F4A3-CBCBC72BE33A}"/>
              </a:ext>
            </a:extLst>
          </p:cNvPr>
          <p:cNvSpPr>
            <a:spLocks noGrp="1"/>
          </p:cNvSpPr>
          <p:nvPr>
            <p:ph type="ctrTitle"/>
          </p:nvPr>
        </p:nvSpPr>
        <p:spPr>
          <a:xfrm>
            <a:off x="2793218" y="1988360"/>
            <a:ext cx="6630548" cy="2873782"/>
          </a:xfrm>
        </p:spPr>
        <p:txBody>
          <a:bodyPr anchor="ctr">
            <a:normAutofit/>
          </a:bodyPr>
          <a:lstStyle/>
          <a:p>
            <a:r>
              <a:rPr lang="en-US" sz="5400" b="1">
                <a:solidFill>
                  <a:srgbClr val="432C62"/>
                </a:solidFill>
                <a:latin typeface="Centaur" panose="02030504050205020304" pitchFamily="18" charset="0"/>
              </a:rPr>
              <a:t>SYLLABUS</a:t>
            </a:r>
            <a:endParaRPr lang="en-IN" sz="5400" b="1">
              <a:solidFill>
                <a:srgbClr val="432C62"/>
              </a:solidFill>
              <a:latin typeface="Centaur" panose="02030504050205020304" pitchFamily="18" charset="0"/>
            </a:endParaRPr>
          </a:p>
        </p:txBody>
      </p:sp>
      <p:sp>
        <p:nvSpPr>
          <p:cNvPr id="3" name="Plaque 2">
            <a:extLst>
              <a:ext uri="{FF2B5EF4-FFF2-40B4-BE49-F238E27FC236}">
                <a16:creationId xmlns:a16="http://schemas.microsoft.com/office/drawing/2014/main" id="{6BEEC516-0B24-38E7-C848-ECCAAEFCE6BD}"/>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32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B4FFB20-5004-567A-B844-23F5237B16C6}"/>
              </a:ext>
            </a:extLst>
          </p:cNvPr>
          <p:cNvSpPr>
            <a:spLocks noGrp="1"/>
          </p:cNvSpPr>
          <p:nvPr>
            <p:ph type="title"/>
          </p:nvPr>
        </p:nvSpPr>
        <p:spPr>
          <a:xfrm>
            <a:off x="470545" y="713312"/>
            <a:ext cx="4038600" cy="5431376"/>
          </a:xfrm>
        </p:spPr>
        <p:txBody>
          <a:bodyPr>
            <a:normAutofit/>
          </a:bodyPr>
          <a:lstStyle/>
          <a:p>
            <a:r>
              <a:rPr lang="en-US" sz="4800" b="1">
                <a:solidFill>
                  <a:srgbClr val="432C62"/>
                </a:solidFill>
                <a:latin typeface="Centaur"/>
                <a:ea typeface="Calibri Light"/>
                <a:cs typeface="Calibri Light"/>
              </a:rPr>
              <a:t>Conclusion</a:t>
            </a:r>
            <a:endParaRPr lang="en-US" sz="4800" b="1">
              <a:solidFill>
                <a:srgbClr val="432C62"/>
              </a:solidFill>
              <a:latin typeface="Centaur"/>
            </a:endParaRPr>
          </a:p>
        </p:txBody>
      </p:sp>
      <p:sp>
        <p:nvSpPr>
          <p:cNvPr id="3" name="Content Placeholder 2">
            <a:extLst>
              <a:ext uri="{FF2B5EF4-FFF2-40B4-BE49-F238E27FC236}">
                <a16:creationId xmlns:a16="http://schemas.microsoft.com/office/drawing/2014/main" id="{14C12CCC-FBEE-9D47-E352-BA4EC74C3607}"/>
              </a:ext>
            </a:extLst>
          </p:cNvPr>
          <p:cNvSpPr>
            <a:spLocks noGrp="1"/>
          </p:cNvSpPr>
          <p:nvPr>
            <p:ph idx="1"/>
          </p:nvPr>
        </p:nvSpPr>
        <p:spPr>
          <a:xfrm>
            <a:off x="5344297" y="1107536"/>
            <a:ext cx="6009503" cy="5431376"/>
          </a:xfrm>
        </p:spPr>
        <p:txBody>
          <a:bodyPr vert="horz" lIns="91440" tIns="45720" rIns="91440" bIns="45720" rtlCol="0" anchor="ctr">
            <a:normAutofit/>
          </a:bodyPr>
          <a:lstStyle/>
          <a:p>
            <a:pPr algn="just"/>
            <a:r>
              <a:rPr lang="en-US">
                <a:solidFill>
                  <a:srgbClr val="432C62"/>
                </a:solidFill>
                <a:latin typeface="Centaur"/>
                <a:ea typeface="+mn-lt"/>
                <a:cs typeface="+mn-lt"/>
              </a:rPr>
              <a:t>Molecular chaperones maintain protein quality control, critical for brain health.</a:t>
            </a:r>
            <a:endParaRPr lang="en-US">
              <a:solidFill>
                <a:srgbClr val="432C62"/>
              </a:solidFill>
              <a:latin typeface="Centaur"/>
              <a:ea typeface="Calibri" panose="020F0502020204030204"/>
              <a:cs typeface="Calibri" panose="020F0502020204030204"/>
            </a:endParaRPr>
          </a:p>
          <a:p>
            <a:pPr algn="just"/>
            <a:r>
              <a:rPr lang="en-US">
                <a:solidFill>
                  <a:srgbClr val="432C62"/>
                </a:solidFill>
                <a:latin typeface="Centaur"/>
                <a:ea typeface="+mn-lt"/>
                <a:cs typeface="+mn-lt"/>
              </a:rPr>
              <a:t>Chaperone malfunction contributes to neurodegenerative protein misfolding diseases.</a:t>
            </a:r>
            <a:endParaRPr lang="en-US">
              <a:solidFill>
                <a:srgbClr val="432C62"/>
              </a:solidFill>
              <a:latin typeface="Centaur"/>
              <a:ea typeface="Calibri" panose="020F0502020204030204"/>
              <a:cs typeface="Calibri" panose="020F0502020204030204"/>
            </a:endParaRPr>
          </a:p>
          <a:p>
            <a:endParaRPr lang="en-US">
              <a:solidFill>
                <a:srgbClr val="432C62"/>
              </a:solidFill>
            </a:endParaRPr>
          </a:p>
          <a:p>
            <a:endParaRPr lang="en-US" sz="2000">
              <a:ea typeface="Calibri"/>
              <a:cs typeface="Calibri"/>
            </a:endParaRPr>
          </a:p>
        </p:txBody>
      </p:sp>
      <p:sp>
        <p:nvSpPr>
          <p:cNvPr id="4" name="Slide Number Placeholder 3">
            <a:extLst>
              <a:ext uri="{FF2B5EF4-FFF2-40B4-BE49-F238E27FC236}">
                <a16:creationId xmlns:a16="http://schemas.microsoft.com/office/drawing/2014/main" id="{64C5E39A-C3C5-CBA8-976F-D5EC8D5E3F32}"/>
              </a:ext>
            </a:extLst>
          </p:cNvPr>
          <p:cNvSpPr>
            <a:spLocks noGrp="1"/>
          </p:cNvSpPr>
          <p:nvPr>
            <p:ph type="sldNum" sz="quarter" idx="12"/>
          </p:nvPr>
        </p:nvSpPr>
        <p:spPr>
          <a:xfrm>
            <a:off x="8610600" y="6356350"/>
            <a:ext cx="2743200" cy="365125"/>
          </a:xfrm>
        </p:spPr>
        <p:txBody>
          <a:bodyPr>
            <a:normAutofit/>
          </a:bodyPr>
          <a:lstStyle/>
          <a:p>
            <a:pPr>
              <a:spcAft>
                <a:spcPts val="600"/>
              </a:spcAft>
            </a:pPr>
            <a:fld id="{F0860A3E-CC72-4C35-A2CB-FA0A76866CEA}" type="slidenum">
              <a:rPr lang="en-IN" smtClean="0"/>
              <a:pPr>
                <a:spcAft>
                  <a:spcPts val="600"/>
                </a:spcAft>
              </a:pPr>
              <a:t>30</a:t>
            </a:fld>
            <a:endParaRPr lang="en-IN"/>
          </a:p>
        </p:txBody>
      </p:sp>
    </p:spTree>
    <p:extLst>
      <p:ext uri="{BB962C8B-B14F-4D97-AF65-F5344CB8AC3E}">
        <p14:creationId xmlns:p14="http://schemas.microsoft.com/office/powerpoint/2010/main" val="24685530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CBEE-6DBB-7179-E6B7-3D1C45745F82}"/>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F8BCC15-915A-EB46-A1AF-D9DEE69D1AD9}"/>
              </a:ext>
            </a:extLst>
          </p:cNvPr>
          <p:cNvSpPr>
            <a:spLocks noGrp="1"/>
          </p:cNvSpPr>
          <p:nvPr>
            <p:ph type="ctrTitle"/>
          </p:nvPr>
        </p:nvSpPr>
        <p:spPr>
          <a:xfrm>
            <a:off x="2468170" y="343976"/>
            <a:ext cx="7516617" cy="968632"/>
          </a:xfrm>
        </p:spPr>
        <p:txBody>
          <a:bodyPr anchor="ctr">
            <a:normAutofit/>
          </a:bodyPr>
          <a:lstStyle/>
          <a:p>
            <a:r>
              <a:rPr lang="en-US" sz="5400" b="1">
                <a:solidFill>
                  <a:srgbClr val="432C62"/>
                </a:solidFill>
                <a:latin typeface="Centaur" panose="02030504050205020304" pitchFamily="18" charset="0"/>
              </a:rPr>
              <a:t>RESEARCH PAPER</a:t>
            </a:r>
            <a:endParaRPr lang="en-IN" sz="5400" b="1">
              <a:solidFill>
                <a:srgbClr val="432C62"/>
              </a:solidFill>
              <a:latin typeface="Centaur" panose="02030504050205020304" pitchFamily="18" charset="0"/>
            </a:endParaRPr>
          </a:p>
        </p:txBody>
      </p:sp>
      <p:sp>
        <p:nvSpPr>
          <p:cNvPr id="6" name="Plaque 5">
            <a:extLst>
              <a:ext uri="{FF2B5EF4-FFF2-40B4-BE49-F238E27FC236}">
                <a16:creationId xmlns:a16="http://schemas.microsoft.com/office/drawing/2014/main" id="{C1634819-DD3C-1362-E60B-93005D24373A}"/>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27EB426-BA9C-47EC-D300-C448CCDB9623}"/>
              </a:ext>
            </a:extLst>
          </p:cNvPr>
          <p:cNvPicPr>
            <a:picLocks noChangeAspect="1"/>
          </p:cNvPicPr>
          <p:nvPr/>
        </p:nvPicPr>
        <p:blipFill>
          <a:blip r:embed="rId3"/>
          <a:stretch>
            <a:fillRect/>
          </a:stretch>
        </p:blipFill>
        <p:spPr>
          <a:xfrm>
            <a:off x="1563339" y="1521673"/>
            <a:ext cx="9326277" cy="4686954"/>
          </a:xfrm>
          <a:prstGeom prst="rect">
            <a:avLst/>
          </a:prstGeom>
        </p:spPr>
      </p:pic>
    </p:spTree>
    <p:extLst>
      <p:ext uri="{BB962C8B-B14F-4D97-AF65-F5344CB8AC3E}">
        <p14:creationId xmlns:p14="http://schemas.microsoft.com/office/powerpoint/2010/main" val="143127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97D6AF-B33F-3E31-C84C-E38196CF8759}"/>
              </a:ext>
            </a:extLst>
          </p:cNvPr>
          <p:cNvSpPr>
            <a:spLocks noGrp="1"/>
          </p:cNvSpPr>
          <p:nvPr>
            <p:ph type="sldNum" sz="quarter" idx="12"/>
          </p:nvPr>
        </p:nvSpPr>
        <p:spPr/>
        <p:txBody>
          <a:bodyPr/>
          <a:lstStyle/>
          <a:p>
            <a:fld id="{F0860A3E-CC72-4C35-A2CB-FA0A76866CEA}" type="slidenum">
              <a:rPr lang="en-IN" smtClean="0"/>
              <a:t>32</a:t>
            </a:fld>
            <a:endParaRPr lang="en-IN"/>
          </a:p>
        </p:txBody>
      </p:sp>
      <p:sp>
        <p:nvSpPr>
          <p:cNvPr id="5" name="Title 1">
            <a:extLst>
              <a:ext uri="{FF2B5EF4-FFF2-40B4-BE49-F238E27FC236}">
                <a16:creationId xmlns:a16="http://schemas.microsoft.com/office/drawing/2014/main" id="{AF04D3BD-1EC6-59AB-20FE-0AB7E4527616}"/>
              </a:ext>
            </a:extLst>
          </p:cNvPr>
          <p:cNvSpPr txBox="1">
            <a:spLocks/>
          </p:cNvSpPr>
          <p:nvPr/>
        </p:nvSpPr>
        <p:spPr>
          <a:xfrm>
            <a:off x="224237" y="36633"/>
            <a:ext cx="6513317" cy="1218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432C62"/>
                </a:solidFill>
                <a:latin typeface="Centaur" panose="02030504050205020304" pitchFamily="18" charset="0"/>
              </a:rPr>
              <a:t>Malaria Life Cycle</a:t>
            </a:r>
            <a:endParaRPr lang="en-IN" sz="4800" b="1">
              <a:solidFill>
                <a:srgbClr val="432C62"/>
              </a:solidFill>
              <a:latin typeface="Centaur" panose="02030504050205020304" pitchFamily="18" charset="0"/>
            </a:endParaRPr>
          </a:p>
        </p:txBody>
      </p:sp>
      <p:sp>
        <p:nvSpPr>
          <p:cNvPr id="6" name="TextBox 5">
            <a:extLst>
              <a:ext uri="{FF2B5EF4-FFF2-40B4-BE49-F238E27FC236}">
                <a16:creationId xmlns:a16="http://schemas.microsoft.com/office/drawing/2014/main" id="{E87CDF2B-C228-8A0D-60E0-261A033B3B2A}"/>
              </a:ext>
            </a:extLst>
          </p:cNvPr>
          <p:cNvSpPr txBox="1"/>
          <p:nvPr/>
        </p:nvSpPr>
        <p:spPr>
          <a:xfrm>
            <a:off x="240746" y="1397436"/>
            <a:ext cx="3022715" cy="2246769"/>
          </a:xfrm>
          <a:prstGeom prst="rect">
            <a:avLst/>
          </a:prstGeom>
          <a:noFill/>
        </p:spPr>
        <p:txBody>
          <a:bodyPr wrap="square">
            <a:spAutoFit/>
          </a:bodyPr>
          <a:lstStyle/>
          <a:p>
            <a:pPr marL="285750" indent="-285750" algn="just">
              <a:buFont typeface="Arial" panose="020B0604020202020204" pitchFamily="34" charset="0"/>
              <a:buChar char="•"/>
            </a:pPr>
            <a:r>
              <a:rPr lang="en-US" sz="2800">
                <a:solidFill>
                  <a:srgbClr val="432C62"/>
                </a:solidFill>
                <a:latin typeface="Centaur" panose="02030504050205020304" pitchFamily="18" charset="0"/>
              </a:rPr>
              <a:t>Caused by parasite </a:t>
            </a:r>
            <a:r>
              <a:rPr lang="en-US" sz="2800" i="1">
                <a:solidFill>
                  <a:srgbClr val="432C62"/>
                </a:solidFill>
                <a:latin typeface="Centaur" panose="02030504050205020304" pitchFamily="18" charset="0"/>
              </a:rPr>
              <a:t>Plasmodium</a:t>
            </a:r>
          </a:p>
          <a:p>
            <a:pPr marL="285750" indent="-285750" algn="just">
              <a:buFont typeface="Arial" panose="020B0604020202020204" pitchFamily="34" charset="0"/>
              <a:buChar char="•"/>
            </a:pPr>
            <a:r>
              <a:rPr lang="en-US" sz="2800">
                <a:solidFill>
                  <a:srgbClr val="432C62"/>
                </a:solidFill>
                <a:latin typeface="Centaur" panose="02030504050205020304" pitchFamily="18" charset="0"/>
              </a:rPr>
              <a:t>Transmitted by </a:t>
            </a:r>
            <a:r>
              <a:rPr lang="en-US" sz="2800" i="1">
                <a:solidFill>
                  <a:srgbClr val="432C62"/>
                </a:solidFill>
                <a:latin typeface="Centaur" panose="02030504050205020304" pitchFamily="18" charset="0"/>
              </a:rPr>
              <a:t>Anopheles</a:t>
            </a:r>
            <a:r>
              <a:rPr lang="en-US" sz="2800">
                <a:solidFill>
                  <a:srgbClr val="432C62"/>
                </a:solidFill>
                <a:latin typeface="Centaur" panose="02030504050205020304" pitchFamily="18" charset="0"/>
              </a:rPr>
              <a:t> mosquitoes</a:t>
            </a:r>
          </a:p>
        </p:txBody>
      </p:sp>
      <p:pic>
        <p:nvPicPr>
          <p:cNvPr id="7" name="Picture 2">
            <a:extLst>
              <a:ext uri="{FF2B5EF4-FFF2-40B4-BE49-F238E27FC236}">
                <a16:creationId xmlns:a16="http://schemas.microsoft.com/office/drawing/2014/main" id="{D7CC3A3F-B4C9-2218-7014-2B13AF5E3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730" y="196653"/>
            <a:ext cx="9459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23398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9F7EB-56D5-64B7-71A3-AF325B5A0D29}"/>
              </a:ext>
            </a:extLst>
          </p:cNvPr>
          <p:cNvSpPr>
            <a:spLocks noGrp="1"/>
          </p:cNvSpPr>
          <p:nvPr>
            <p:ph type="sldNum" sz="quarter" idx="12"/>
          </p:nvPr>
        </p:nvSpPr>
        <p:spPr/>
        <p:txBody>
          <a:bodyPr/>
          <a:lstStyle/>
          <a:p>
            <a:fld id="{F0860A3E-CC72-4C35-A2CB-FA0A76866CEA}" type="slidenum">
              <a:rPr lang="en-IN" smtClean="0"/>
              <a:t>33</a:t>
            </a:fld>
            <a:endParaRPr lang="en-IN"/>
          </a:p>
        </p:txBody>
      </p:sp>
      <p:sp>
        <p:nvSpPr>
          <p:cNvPr id="12" name="Title 1">
            <a:extLst>
              <a:ext uri="{FF2B5EF4-FFF2-40B4-BE49-F238E27FC236}">
                <a16:creationId xmlns:a16="http://schemas.microsoft.com/office/drawing/2014/main" id="{9ADBAE2A-309A-BF3E-A9D4-4A45A8C5D465}"/>
              </a:ext>
            </a:extLst>
          </p:cNvPr>
          <p:cNvSpPr txBox="1">
            <a:spLocks/>
          </p:cNvSpPr>
          <p:nvPr/>
        </p:nvSpPr>
        <p:spPr>
          <a:xfrm>
            <a:off x="2839341" y="0"/>
            <a:ext cx="6513317" cy="1218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rgbClr val="432C62"/>
                </a:solidFill>
                <a:latin typeface="Centaur" panose="02030504050205020304" pitchFamily="18" charset="0"/>
              </a:rPr>
              <a:t>PFDN-CCT Complex</a:t>
            </a:r>
            <a:endParaRPr lang="en-IN" sz="4800" b="1">
              <a:solidFill>
                <a:srgbClr val="432C62"/>
              </a:solidFill>
              <a:latin typeface="Centaur" panose="02030504050205020304" pitchFamily="18" charset="0"/>
            </a:endParaRPr>
          </a:p>
        </p:txBody>
      </p:sp>
      <p:pic>
        <p:nvPicPr>
          <p:cNvPr id="6" name="Picture 5">
            <a:extLst>
              <a:ext uri="{FF2B5EF4-FFF2-40B4-BE49-F238E27FC236}">
                <a16:creationId xmlns:a16="http://schemas.microsoft.com/office/drawing/2014/main" id="{ACB80722-A2BD-45BC-0073-C76E79D114B1}"/>
              </a:ext>
            </a:extLst>
          </p:cNvPr>
          <p:cNvPicPr>
            <a:picLocks noChangeAspect="1"/>
          </p:cNvPicPr>
          <p:nvPr/>
        </p:nvPicPr>
        <p:blipFill>
          <a:blip r:embed="rId2"/>
          <a:srcRect l="10697" t="29474" r="2338" b="5480"/>
          <a:stretch/>
        </p:blipFill>
        <p:spPr>
          <a:xfrm>
            <a:off x="6095999" y="1637072"/>
            <a:ext cx="5302154" cy="2057248"/>
          </a:xfrm>
          <a:prstGeom prst="rect">
            <a:avLst/>
          </a:prstGeom>
        </p:spPr>
      </p:pic>
      <p:pic>
        <p:nvPicPr>
          <p:cNvPr id="8" name="Picture 7">
            <a:extLst>
              <a:ext uri="{FF2B5EF4-FFF2-40B4-BE49-F238E27FC236}">
                <a16:creationId xmlns:a16="http://schemas.microsoft.com/office/drawing/2014/main" id="{9ED280A7-7A48-9E3F-CF0A-16BAEAC5C85C}"/>
              </a:ext>
            </a:extLst>
          </p:cNvPr>
          <p:cNvPicPr>
            <a:picLocks noChangeAspect="1"/>
          </p:cNvPicPr>
          <p:nvPr/>
        </p:nvPicPr>
        <p:blipFill>
          <a:blip r:embed="rId3"/>
          <a:stretch>
            <a:fillRect/>
          </a:stretch>
        </p:blipFill>
        <p:spPr>
          <a:xfrm>
            <a:off x="823206" y="4506484"/>
            <a:ext cx="10793331" cy="1695687"/>
          </a:xfrm>
          <a:prstGeom prst="rect">
            <a:avLst/>
          </a:prstGeom>
        </p:spPr>
      </p:pic>
      <p:sp>
        <p:nvSpPr>
          <p:cNvPr id="5" name="TextBox 4">
            <a:extLst>
              <a:ext uri="{FF2B5EF4-FFF2-40B4-BE49-F238E27FC236}">
                <a16:creationId xmlns:a16="http://schemas.microsoft.com/office/drawing/2014/main" id="{3785DFB7-EF47-0240-F2D8-64508076B4E7}"/>
              </a:ext>
            </a:extLst>
          </p:cNvPr>
          <p:cNvSpPr txBox="1"/>
          <p:nvPr/>
        </p:nvSpPr>
        <p:spPr>
          <a:xfrm>
            <a:off x="575463" y="916487"/>
            <a:ext cx="4527755" cy="4093428"/>
          </a:xfrm>
          <a:prstGeom prst="rect">
            <a:avLst/>
          </a:prstGeom>
          <a:noFill/>
        </p:spPr>
        <p:txBody>
          <a:bodyPr wrap="square">
            <a:spAutoFit/>
          </a:bodyPr>
          <a:lstStyle/>
          <a:p>
            <a:pPr marL="914400" lvl="1" indent="-457200" algn="just">
              <a:buSzPct val="100000"/>
              <a:buFont typeface="Arial" panose="020B0604020202020204" pitchFamily="34" charset="0"/>
              <a:buChar char="•"/>
            </a:pPr>
            <a:r>
              <a:rPr lang="en-US" sz="2800">
                <a:solidFill>
                  <a:srgbClr val="432C62"/>
                </a:solidFill>
                <a:latin typeface="Centaur" panose="02030504050205020304" pitchFamily="18" charset="0"/>
              </a:rPr>
              <a:t>Alpha subunits</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PFDN3 </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PFDN5</a:t>
            </a:r>
          </a:p>
          <a:p>
            <a:pPr marL="914400" lvl="1" indent="-457200" algn="just">
              <a:buSzPct val="100000"/>
              <a:buFont typeface="Arial" panose="020B0604020202020204" pitchFamily="34" charset="0"/>
              <a:buChar char="•"/>
            </a:pPr>
            <a:r>
              <a:rPr lang="en-US" sz="2800">
                <a:solidFill>
                  <a:srgbClr val="432C62"/>
                </a:solidFill>
                <a:latin typeface="Centaur" panose="02030504050205020304" pitchFamily="18" charset="0"/>
              </a:rPr>
              <a:t>Beta subunits</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PFDN1</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PFDN2</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PFDN4 </a:t>
            </a:r>
          </a:p>
          <a:p>
            <a:pPr marL="1371600" lvl="2" indent="-457200" algn="just">
              <a:buSzPct val="50000"/>
              <a:buFont typeface="Courier New" panose="02070309020205020404" pitchFamily="49" charset="0"/>
              <a:buChar char="o"/>
            </a:pPr>
            <a:r>
              <a:rPr lang="en-US" sz="2800">
                <a:solidFill>
                  <a:srgbClr val="432C62"/>
                </a:solidFill>
                <a:latin typeface="Centaur" panose="02030504050205020304" pitchFamily="18" charset="0"/>
              </a:rPr>
              <a:t>PFDN6</a:t>
            </a:r>
          </a:p>
          <a:p>
            <a:r>
              <a:rPr lang="en-US"/>
              <a:t> </a:t>
            </a:r>
          </a:p>
          <a:p>
            <a:endParaRPr lang="en-US"/>
          </a:p>
        </p:txBody>
      </p:sp>
    </p:spTree>
    <p:extLst>
      <p:ext uri="{BB962C8B-B14F-4D97-AF65-F5344CB8AC3E}">
        <p14:creationId xmlns:p14="http://schemas.microsoft.com/office/powerpoint/2010/main" val="790572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726222-B9FD-3B24-8B70-54E3183097BE}"/>
              </a:ext>
            </a:extLst>
          </p:cNvPr>
          <p:cNvSpPr>
            <a:spLocks noGrp="1"/>
          </p:cNvSpPr>
          <p:nvPr>
            <p:ph type="sldNum" sz="quarter" idx="12"/>
          </p:nvPr>
        </p:nvSpPr>
        <p:spPr/>
        <p:txBody>
          <a:bodyPr/>
          <a:lstStyle/>
          <a:p>
            <a:fld id="{F0860A3E-CC72-4C35-A2CB-FA0A76866CEA}" type="slidenum">
              <a:rPr lang="en-IN" smtClean="0"/>
              <a:t>34</a:t>
            </a:fld>
            <a:endParaRPr lang="en-IN"/>
          </a:p>
        </p:txBody>
      </p:sp>
      <p:sp>
        <p:nvSpPr>
          <p:cNvPr id="12" name="Title 1">
            <a:extLst>
              <a:ext uri="{FF2B5EF4-FFF2-40B4-BE49-F238E27FC236}">
                <a16:creationId xmlns:a16="http://schemas.microsoft.com/office/drawing/2014/main" id="{CD7F9915-C1DA-196B-2516-5A2D5EB02C8F}"/>
              </a:ext>
            </a:extLst>
          </p:cNvPr>
          <p:cNvSpPr txBox="1">
            <a:spLocks/>
          </p:cNvSpPr>
          <p:nvPr/>
        </p:nvSpPr>
        <p:spPr>
          <a:xfrm>
            <a:off x="2851833" y="142408"/>
            <a:ext cx="7090453" cy="121891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rgbClr val="432C62"/>
                </a:solidFill>
                <a:latin typeface="Centaur" panose="02030504050205020304" pitchFamily="18" charset="0"/>
              </a:rPr>
              <a:t>Why PFDN-CCT complex ?</a:t>
            </a:r>
            <a:endParaRPr lang="en-IN" sz="5400" b="1">
              <a:solidFill>
                <a:srgbClr val="432C62"/>
              </a:solidFill>
              <a:latin typeface="Centaur" panose="02030504050205020304" pitchFamily="18" charset="0"/>
            </a:endParaRPr>
          </a:p>
        </p:txBody>
      </p:sp>
      <p:sp>
        <p:nvSpPr>
          <p:cNvPr id="5" name="TextBox 4">
            <a:extLst>
              <a:ext uri="{FF2B5EF4-FFF2-40B4-BE49-F238E27FC236}">
                <a16:creationId xmlns:a16="http://schemas.microsoft.com/office/drawing/2014/main" id="{E7E211F3-D584-508F-CE96-762D5AD4C091}"/>
              </a:ext>
            </a:extLst>
          </p:cNvPr>
          <p:cNvSpPr txBox="1"/>
          <p:nvPr/>
        </p:nvSpPr>
        <p:spPr>
          <a:xfrm>
            <a:off x="405255" y="1199977"/>
            <a:ext cx="4249993" cy="1231106"/>
          </a:xfrm>
          <a:prstGeom prst="rect">
            <a:avLst/>
          </a:prstGeom>
          <a:noFill/>
        </p:spPr>
        <p:txBody>
          <a:bodyPr wrap="square">
            <a:spAutoFit/>
          </a:bodyPr>
          <a:lstStyle/>
          <a:p>
            <a:pPr marL="285750" indent="-285750" algn="just">
              <a:buFont typeface="Arial" panose="020B0604020202020204" pitchFamily="34" charset="0"/>
              <a:buChar char="•"/>
            </a:pPr>
            <a:r>
              <a:rPr lang="en-US" sz="2800">
                <a:solidFill>
                  <a:srgbClr val="432C62"/>
                </a:solidFill>
                <a:latin typeface="Centaur" panose="02030504050205020304" pitchFamily="18" charset="0"/>
              </a:rPr>
              <a:t>Yeast two-hybrid screening</a:t>
            </a:r>
          </a:p>
          <a:p>
            <a:pPr marL="285750" indent="-285750" algn="just">
              <a:buFont typeface="Arial" panose="020B0604020202020204" pitchFamily="34" charset="0"/>
              <a:buChar char="•"/>
            </a:pPr>
            <a:r>
              <a:rPr lang="en-US" sz="2800">
                <a:solidFill>
                  <a:srgbClr val="432C62"/>
                </a:solidFill>
                <a:latin typeface="Centaur" panose="02030504050205020304" pitchFamily="18" charset="0"/>
              </a:rPr>
              <a:t>RNAi-based screening </a:t>
            </a:r>
          </a:p>
          <a:p>
            <a:endParaRPr lang="en-IN"/>
          </a:p>
        </p:txBody>
      </p:sp>
      <p:pic>
        <p:nvPicPr>
          <p:cNvPr id="11" name="Picture 10">
            <a:extLst>
              <a:ext uri="{FF2B5EF4-FFF2-40B4-BE49-F238E27FC236}">
                <a16:creationId xmlns:a16="http://schemas.microsoft.com/office/drawing/2014/main" id="{849F46B1-92F3-CE2D-D191-A01AC20C5388}"/>
              </a:ext>
            </a:extLst>
          </p:cNvPr>
          <p:cNvPicPr>
            <a:picLocks noChangeAspect="1"/>
          </p:cNvPicPr>
          <p:nvPr/>
        </p:nvPicPr>
        <p:blipFill>
          <a:blip r:embed="rId2"/>
          <a:stretch>
            <a:fillRect/>
          </a:stretch>
        </p:blipFill>
        <p:spPr>
          <a:xfrm>
            <a:off x="1509341" y="2243226"/>
            <a:ext cx="2141208" cy="4367384"/>
          </a:xfrm>
          <a:prstGeom prst="rect">
            <a:avLst/>
          </a:prstGeom>
        </p:spPr>
      </p:pic>
      <p:pic>
        <p:nvPicPr>
          <p:cNvPr id="8" name="Picture 7">
            <a:extLst>
              <a:ext uri="{FF2B5EF4-FFF2-40B4-BE49-F238E27FC236}">
                <a16:creationId xmlns:a16="http://schemas.microsoft.com/office/drawing/2014/main" id="{37AEF614-429A-DB33-95E2-E34F3125962F}"/>
              </a:ext>
            </a:extLst>
          </p:cNvPr>
          <p:cNvPicPr>
            <a:picLocks noChangeAspect="1"/>
          </p:cNvPicPr>
          <p:nvPr/>
        </p:nvPicPr>
        <p:blipFill>
          <a:blip r:embed="rId3"/>
          <a:srcRect r="31330"/>
          <a:stretch/>
        </p:blipFill>
        <p:spPr>
          <a:xfrm>
            <a:off x="5126956" y="1423768"/>
            <a:ext cx="6487289" cy="4310630"/>
          </a:xfrm>
          <a:prstGeom prst="rect">
            <a:avLst/>
          </a:prstGeom>
        </p:spPr>
      </p:pic>
      <p:sp>
        <p:nvSpPr>
          <p:cNvPr id="6" name="TextBox 5">
            <a:extLst>
              <a:ext uri="{FF2B5EF4-FFF2-40B4-BE49-F238E27FC236}">
                <a16:creationId xmlns:a16="http://schemas.microsoft.com/office/drawing/2014/main" id="{4AFF8E4D-353F-70DA-D1EB-CAB9239E7C8F}"/>
              </a:ext>
            </a:extLst>
          </p:cNvPr>
          <p:cNvSpPr txBox="1"/>
          <p:nvPr/>
        </p:nvSpPr>
        <p:spPr>
          <a:xfrm>
            <a:off x="5126956" y="5734398"/>
            <a:ext cx="6487289" cy="1231106"/>
          </a:xfrm>
          <a:prstGeom prst="rect">
            <a:avLst/>
          </a:prstGeom>
          <a:noFill/>
        </p:spPr>
        <p:txBody>
          <a:bodyPr wrap="square">
            <a:spAutoFit/>
          </a:bodyPr>
          <a:lstStyle/>
          <a:p>
            <a:pPr marL="285750" indent="-285750" algn="just">
              <a:buFont typeface="Arial" panose="020B0604020202020204" pitchFamily="34" charset="0"/>
              <a:buChar char="•"/>
            </a:pPr>
            <a:r>
              <a:rPr lang="en-US" sz="2800">
                <a:solidFill>
                  <a:srgbClr val="432C62"/>
                </a:solidFill>
                <a:latin typeface="Centaur" panose="02030504050205020304" pitchFamily="18" charset="0"/>
              </a:rPr>
              <a:t>Individual silencing of all six PFDN subunits and CCT subunit 4</a:t>
            </a:r>
          </a:p>
          <a:p>
            <a:endParaRPr lang="en-IN"/>
          </a:p>
        </p:txBody>
      </p:sp>
    </p:spTree>
    <p:extLst>
      <p:ext uri="{BB962C8B-B14F-4D97-AF65-F5344CB8AC3E}">
        <p14:creationId xmlns:p14="http://schemas.microsoft.com/office/powerpoint/2010/main" val="1783762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03B221-8A08-8BA3-F4F4-F8F97E815208}"/>
              </a:ext>
            </a:extLst>
          </p:cNvPr>
          <p:cNvSpPr>
            <a:spLocks noGrp="1"/>
          </p:cNvSpPr>
          <p:nvPr>
            <p:ph type="sldNum" sz="quarter" idx="12"/>
          </p:nvPr>
        </p:nvSpPr>
        <p:spPr/>
        <p:txBody>
          <a:bodyPr/>
          <a:lstStyle/>
          <a:p>
            <a:fld id="{F0860A3E-CC72-4C35-A2CB-FA0A76866CEA}" type="slidenum">
              <a:rPr lang="en-IN" smtClean="0"/>
              <a:t>35</a:t>
            </a:fld>
            <a:endParaRPr lang="en-IN"/>
          </a:p>
        </p:txBody>
      </p:sp>
      <p:sp>
        <p:nvSpPr>
          <p:cNvPr id="5" name="TextBox 4">
            <a:extLst>
              <a:ext uri="{FF2B5EF4-FFF2-40B4-BE49-F238E27FC236}">
                <a16:creationId xmlns:a16="http://schemas.microsoft.com/office/drawing/2014/main" id="{57652725-AB95-17A3-C7BA-2270942AA85F}"/>
              </a:ext>
            </a:extLst>
          </p:cNvPr>
          <p:cNvSpPr txBox="1"/>
          <p:nvPr/>
        </p:nvSpPr>
        <p:spPr>
          <a:xfrm>
            <a:off x="622913" y="5796533"/>
            <a:ext cx="4762637" cy="954107"/>
          </a:xfrm>
          <a:prstGeom prst="rect">
            <a:avLst/>
          </a:prstGeom>
          <a:noFill/>
        </p:spPr>
        <p:txBody>
          <a:bodyPr wrap="square">
            <a:spAutoFit/>
          </a:bodyPr>
          <a:lstStyle/>
          <a:p>
            <a:pPr marL="285750" indent="-285750" algn="just">
              <a:buFont typeface="Arial" panose="020B0604020202020204" pitchFamily="34" charset="0"/>
              <a:buChar char="•"/>
            </a:pPr>
            <a:r>
              <a:rPr lang="en-US" sz="2800">
                <a:solidFill>
                  <a:srgbClr val="432C62"/>
                </a:solidFill>
                <a:latin typeface="Centaur" panose="02030504050205020304" pitchFamily="18" charset="0"/>
              </a:rPr>
              <a:t>Co-silencing of Pfdn3 with Pfdn6 showed no additive effect.</a:t>
            </a:r>
          </a:p>
        </p:txBody>
      </p:sp>
      <p:pic>
        <p:nvPicPr>
          <p:cNvPr id="6" name="Picture 5">
            <a:extLst>
              <a:ext uri="{FF2B5EF4-FFF2-40B4-BE49-F238E27FC236}">
                <a16:creationId xmlns:a16="http://schemas.microsoft.com/office/drawing/2014/main" id="{70D889C7-7E70-4F90-3924-C556D36C2950}"/>
              </a:ext>
            </a:extLst>
          </p:cNvPr>
          <p:cNvPicPr>
            <a:picLocks noChangeAspect="1"/>
          </p:cNvPicPr>
          <p:nvPr/>
        </p:nvPicPr>
        <p:blipFill>
          <a:blip r:embed="rId2"/>
          <a:srcRect l="68670"/>
          <a:stretch/>
        </p:blipFill>
        <p:spPr>
          <a:xfrm>
            <a:off x="1568722" y="1251195"/>
            <a:ext cx="3106994" cy="4525006"/>
          </a:xfrm>
          <a:prstGeom prst="rect">
            <a:avLst/>
          </a:prstGeom>
        </p:spPr>
      </p:pic>
      <p:pic>
        <p:nvPicPr>
          <p:cNvPr id="9" name="Picture 8">
            <a:extLst>
              <a:ext uri="{FF2B5EF4-FFF2-40B4-BE49-F238E27FC236}">
                <a16:creationId xmlns:a16="http://schemas.microsoft.com/office/drawing/2014/main" id="{73FC177D-0550-B276-8F33-948EA83321D7}"/>
              </a:ext>
            </a:extLst>
          </p:cNvPr>
          <p:cNvPicPr>
            <a:picLocks noChangeAspect="1"/>
          </p:cNvPicPr>
          <p:nvPr/>
        </p:nvPicPr>
        <p:blipFill>
          <a:blip r:embed="rId3"/>
          <a:stretch>
            <a:fillRect/>
          </a:stretch>
        </p:blipFill>
        <p:spPr>
          <a:xfrm>
            <a:off x="5894277" y="2615858"/>
            <a:ext cx="5620534" cy="3429479"/>
          </a:xfrm>
          <a:prstGeom prst="rect">
            <a:avLst/>
          </a:prstGeom>
        </p:spPr>
      </p:pic>
      <p:sp>
        <p:nvSpPr>
          <p:cNvPr id="11" name="TextBox 10">
            <a:extLst>
              <a:ext uri="{FF2B5EF4-FFF2-40B4-BE49-F238E27FC236}">
                <a16:creationId xmlns:a16="http://schemas.microsoft.com/office/drawing/2014/main" id="{0EDD6EC1-9F2A-FD61-841B-CE9CAE441CE6}"/>
              </a:ext>
            </a:extLst>
          </p:cNvPr>
          <p:cNvSpPr txBox="1"/>
          <p:nvPr/>
        </p:nvSpPr>
        <p:spPr>
          <a:xfrm>
            <a:off x="5655315" y="1230863"/>
            <a:ext cx="6098458" cy="1384995"/>
          </a:xfrm>
          <a:prstGeom prst="rect">
            <a:avLst/>
          </a:prstGeom>
          <a:noFill/>
        </p:spPr>
        <p:txBody>
          <a:bodyPr wrap="square">
            <a:spAutoFit/>
          </a:bodyPr>
          <a:lstStyle/>
          <a:p>
            <a:pPr marL="457200" indent="-457200">
              <a:buFont typeface="Arial" panose="020B0604020202020204" pitchFamily="34" charset="0"/>
              <a:buChar char="•"/>
            </a:pPr>
            <a:r>
              <a:rPr lang="en-IN" sz="2800">
                <a:solidFill>
                  <a:srgbClr val="432C62"/>
                </a:solidFill>
                <a:latin typeface="Centaur" panose="02030504050205020304" pitchFamily="18" charset="0"/>
              </a:rPr>
              <a:t>Anopheles </a:t>
            </a:r>
            <a:r>
              <a:rPr lang="en-IN" sz="2800" err="1">
                <a:solidFill>
                  <a:srgbClr val="432C62"/>
                </a:solidFill>
                <a:latin typeface="Centaur" panose="02030504050205020304" pitchFamily="18" charset="0"/>
              </a:rPr>
              <a:t>stephensi</a:t>
            </a:r>
            <a:r>
              <a:rPr lang="en-IN" sz="2800">
                <a:solidFill>
                  <a:srgbClr val="432C62"/>
                </a:solidFill>
                <a:latin typeface="Centaur" panose="02030504050205020304" pitchFamily="18" charset="0"/>
              </a:rPr>
              <a:t>: Asian malaria vector </a:t>
            </a:r>
          </a:p>
          <a:p>
            <a:pPr marL="457200" indent="-457200">
              <a:buFont typeface="Arial" panose="020B0604020202020204" pitchFamily="34" charset="0"/>
              <a:buChar char="•"/>
            </a:pPr>
            <a:r>
              <a:rPr lang="en-IN" sz="2800">
                <a:solidFill>
                  <a:srgbClr val="432C62"/>
                </a:solidFill>
                <a:latin typeface="Centaur" panose="02030504050205020304" pitchFamily="18" charset="0"/>
              </a:rPr>
              <a:t>Plasmodium </a:t>
            </a:r>
            <a:r>
              <a:rPr lang="en-IN" sz="2800" err="1">
                <a:solidFill>
                  <a:srgbClr val="432C62"/>
                </a:solidFill>
                <a:latin typeface="Centaur" panose="02030504050205020304" pitchFamily="18" charset="0"/>
              </a:rPr>
              <a:t>berghei</a:t>
            </a:r>
            <a:r>
              <a:rPr lang="en-IN" sz="2800">
                <a:solidFill>
                  <a:srgbClr val="432C62"/>
                </a:solidFill>
                <a:latin typeface="Centaur" panose="02030504050205020304" pitchFamily="18" charset="0"/>
              </a:rPr>
              <a:t> :Rodent malaria parasite</a:t>
            </a:r>
          </a:p>
        </p:txBody>
      </p:sp>
      <p:sp>
        <p:nvSpPr>
          <p:cNvPr id="7" name="Title 1">
            <a:extLst>
              <a:ext uri="{FF2B5EF4-FFF2-40B4-BE49-F238E27FC236}">
                <a16:creationId xmlns:a16="http://schemas.microsoft.com/office/drawing/2014/main" id="{A187940A-3803-54D1-EE42-4425511AEBD9}"/>
              </a:ext>
            </a:extLst>
          </p:cNvPr>
          <p:cNvSpPr txBox="1">
            <a:spLocks/>
          </p:cNvSpPr>
          <p:nvPr/>
        </p:nvSpPr>
        <p:spPr>
          <a:xfrm>
            <a:off x="2851833" y="142408"/>
            <a:ext cx="7185136" cy="110878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rgbClr val="432C62"/>
                </a:solidFill>
                <a:latin typeface="Centaur" panose="02030504050205020304" pitchFamily="18" charset="0"/>
              </a:rPr>
              <a:t>Why PFDN-CCT complex ?</a:t>
            </a:r>
            <a:endParaRPr lang="en-IN" sz="5400" b="1">
              <a:solidFill>
                <a:srgbClr val="432C62"/>
              </a:solidFill>
              <a:latin typeface="Centaur" panose="02030504050205020304" pitchFamily="18" charset="0"/>
            </a:endParaRPr>
          </a:p>
        </p:txBody>
      </p:sp>
    </p:spTree>
    <p:extLst>
      <p:ext uri="{BB962C8B-B14F-4D97-AF65-F5344CB8AC3E}">
        <p14:creationId xmlns:p14="http://schemas.microsoft.com/office/powerpoint/2010/main" val="2968132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029682-2CE1-08AA-6445-F1176AAE8C7D}"/>
              </a:ext>
            </a:extLst>
          </p:cNvPr>
          <p:cNvSpPr txBox="1"/>
          <p:nvPr/>
        </p:nvSpPr>
        <p:spPr>
          <a:xfrm>
            <a:off x="2711245" y="136525"/>
            <a:ext cx="6769509" cy="830997"/>
          </a:xfrm>
          <a:prstGeom prst="rect">
            <a:avLst/>
          </a:prstGeom>
          <a:noFill/>
        </p:spPr>
        <p:txBody>
          <a:bodyPr wrap="square" rtlCol="0">
            <a:spAutoFit/>
          </a:bodyPr>
          <a:lstStyle/>
          <a:p>
            <a:pPr algn="ctr"/>
            <a:r>
              <a:rPr lang="en-US" sz="4800" b="1">
                <a:solidFill>
                  <a:srgbClr val="432C62"/>
                </a:solidFill>
                <a:latin typeface="Centaur" panose="02030504050205020304" pitchFamily="18" charset="0"/>
                <a:ea typeface="+mj-ea"/>
                <a:cs typeface="+mj-cs"/>
              </a:rPr>
              <a:t>PFDN6 as TBV target</a:t>
            </a:r>
            <a:endParaRPr lang="en-IN" sz="4800" b="1">
              <a:solidFill>
                <a:srgbClr val="432C62"/>
              </a:solidFill>
              <a:latin typeface="Centaur" panose="02030504050205020304" pitchFamily="18" charset="0"/>
              <a:ea typeface="+mj-ea"/>
              <a:cs typeface="+mj-cs"/>
            </a:endParaRPr>
          </a:p>
        </p:txBody>
      </p:sp>
      <p:grpSp>
        <p:nvGrpSpPr>
          <p:cNvPr id="11" name="Group 10">
            <a:extLst>
              <a:ext uri="{FF2B5EF4-FFF2-40B4-BE49-F238E27FC236}">
                <a16:creationId xmlns:a16="http://schemas.microsoft.com/office/drawing/2014/main" id="{F4BD8651-1E89-C141-0AC0-438F39D7144D}"/>
              </a:ext>
            </a:extLst>
          </p:cNvPr>
          <p:cNvGrpSpPr/>
          <p:nvPr/>
        </p:nvGrpSpPr>
        <p:grpSpPr>
          <a:xfrm>
            <a:off x="1430139" y="2246755"/>
            <a:ext cx="3137275" cy="4439270"/>
            <a:chOff x="958644" y="1917080"/>
            <a:chExt cx="3137275" cy="4439270"/>
          </a:xfrm>
        </p:grpSpPr>
        <p:pic>
          <p:nvPicPr>
            <p:cNvPr id="7" name="Picture 6">
              <a:extLst>
                <a:ext uri="{FF2B5EF4-FFF2-40B4-BE49-F238E27FC236}">
                  <a16:creationId xmlns:a16="http://schemas.microsoft.com/office/drawing/2014/main" id="{54BDAB49-DED5-422C-AB68-8893C449F41B}"/>
                </a:ext>
              </a:extLst>
            </p:cNvPr>
            <p:cNvPicPr>
              <a:picLocks noChangeAspect="1"/>
            </p:cNvPicPr>
            <p:nvPr/>
          </p:nvPicPr>
          <p:blipFill>
            <a:blip r:embed="rId2"/>
            <a:srcRect l="8265"/>
            <a:stretch/>
          </p:blipFill>
          <p:spPr>
            <a:xfrm>
              <a:off x="958644" y="1917080"/>
              <a:ext cx="3137275" cy="4439270"/>
            </a:xfrm>
            <a:prstGeom prst="rect">
              <a:avLst/>
            </a:prstGeom>
          </p:spPr>
        </p:pic>
        <p:sp>
          <p:nvSpPr>
            <p:cNvPr id="10" name="Rectangle 9">
              <a:extLst>
                <a:ext uri="{FF2B5EF4-FFF2-40B4-BE49-F238E27FC236}">
                  <a16:creationId xmlns:a16="http://schemas.microsoft.com/office/drawing/2014/main" id="{4012D974-5DD1-B7C4-5531-C842DEA02BFC}"/>
                </a:ext>
              </a:extLst>
            </p:cNvPr>
            <p:cNvSpPr/>
            <p:nvPr/>
          </p:nvSpPr>
          <p:spPr>
            <a:xfrm>
              <a:off x="958645" y="2669458"/>
              <a:ext cx="147484" cy="353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8930CFC8-7526-8A5C-D388-F6A4E52AE534}"/>
              </a:ext>
            </a:extLst>
          </p:cNvPr>
          <p:cNvSpPr txBox="1"/>
          <p:nvPr/>
        </p:nvSpPr>
        <p:spPr>
          <a:xfrm>
            <a:off x="802114" y="1145535"/>
            <a:ext cx="4286079" cy="954107"/>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432C62"/>
                </a:solidFill>
                <a:latin typeface="Centaur" panose="02030504050205020304" pitchFamily="18" charset="0"/>
              </a:rPr>
              <a:t>Dosage dependent intensity in </a:t>
            </a:r>
            <a:r>
              <a:rPr lang="en-US" sz="2800" err="1">
                <a:solidFill>
                  <a:srgbClr val="432C62"/>
                </a:solidFill>
                <a:latin typeface="Centaur" panose="02030504050205020304" pitchFamily="18" charset="0"/>
              </a:rPr>
              <a:t>A.Gambiae</a:t>
            </a:r>
            <a:endParaRPr lang="en-IN" sz="2800">
              <a:solidFill>
                <a:srgbClr val="432C62"/>
              </a:solidFill>
              <a:latin typeface="Centaur" panose="02030504050205020304" pitchFamily="18" charset="0"/>
            </a:endParaRPr>
          </a:p>
        </p:txBody>
      </p:sp>
      <p:sp>
        <p:nvSpPr>
          <p:cNvPr id="15" name="TextBox 14">
            <a:extLst>
              <a:ext uri="{FF2B5EF4-FFF2-40B4-BE49-F238E27FC236}">
                <a16:creationId xmlns:a16="http://schemas.microsoft.com/office/drawing/2014/main" id="{4E29D120-B0DE-1F45-75D2-71AB48655646}"/>
              </a:ext>
            </a:extLst>
          </p:cNvPr>
          <p:cNvSpPr txBox="1"/>
          <p:nvPr/>
        </p:nvSpPr>
        <p:spPr>
          <a:xfrm>
            <a:off x="6758449" y="5401518"/>
            <a:ext cx="4258596" cy="523220"/>
          </a:xfrm>
          <a:prstGeom prst="rect">
            <a:avLst/>
          </a:prstGeom>
          <a:noFill/>
        </p:spPr>
        <p:txBody>
          <a:bodyPr wrap="square" rtlCol="0">
            <a:spAutoFit/>
          </a:bodyPr>
          <a:lstStyle/>
          <a:p>
            <a:pPr marL="457200" indent="-457200">
              <a:buFont typeface="Arial" panose="020B0604020202020204" pitchFamily="34" charset="0"/>
              <a:buChar char="•"/>
            </a:pPr>
            <a:r>
              <a:rPr lang="en-US" sz="2800" err="1">
                <a:solidFill>
                  <a:srgbClr val="432C62"/>
                </a:solidFill>
                <a:latin typeface="Centaur" panose="02030504050205020304" pitchFamily="18" charset="0"/>
              </a:rPr>
              <a:t>A.Stephensi</a:t>
            </a:r>
            <a:r>
              <a:rPr lang="en-US" sz="2800">
                <a:solidFill>
                  <a:srgbClr val="432C62"/>
                </a:solidFill>
                <a:latin typeface="Centaur" panose="02030504050205020304" pitchFamily="18" charset="0"/>
              </a:rPr>
              <a:t> and </a:t>
            </a:r>
            <a:r>
              <a:rPr lang="en-US" sz="2800" err="1">
                <a:solidFill>
                  <a:srgbClr val="432C62"/>
                </a:solidFill>
                <a:latin typeface="Centaur" panose="02030504050205020304" pitchFamily="18" charset="0"/>
              </a:rPr>
              <a:t>P.Berghei</a:t>
            </a:r>
            <a:endParaRPr lang="en-IN" sz="2800">
              <a:solidFill>
                <a:srgbClr val="432C62"/>
              </a:solidFill>
              <a:latin typeface="Centaur" panose="02030504050205020304" pitchFamily="18" charset="0"/>
            </a:endParaRPr>
          </a:p>
        </p:txBody>
      </p:sp>
      <p:grpSp>
        <p:nvGrpSpPr>
          <p:cNvPr id="21" name="Group 20">
            <a:extLst>
              <a:ext uri="{FF2B5EF4-FFF2-40B4-BE49-F238E27FC236}">
                <a16:creationId xmlns:a16="http://schemas.microsoft.com/office/drawing/2014/main" id="{2F306DEA-2119-AB2B-8AD3-EEA27D59BC05}"/>
              </a:ext>
            </a:extLst>
          </p:cNvPr>
          <p:cNvGrpSpPr/>
          <p:nvPr/>
        </p:nvGrpSpPr>
        <p:grpSpPr>
          <a:xfrm>
            <a:off x="6417195" y="1354347"/>
            <a:ext cx="4946130" cy="3867125"/>
            <a:chOff x="6417195" y="1354347"/>
            <a:chExt cx="4946130" cy="3867125"/>
          </a:xfrm>
        </p:grpSpPr>
        <p:pic>
          <p:nvPicPr>
            <p:cNvPr id="12" name="Picture 11">
              <a:extLst>
                <a:ext uri="{FF2B5EF4-FFF2-40B4-BE49-F238E27FC236}">
                  <a16:creationId xmlns:a16="http://schemas.microsoft.com/office/drawing/2014/main" id="{BBBE05BA-A299-9E51-15EA-EA9C6BB2191A}"/>
                </a:ext>
              </a:extLst>
            </p:cNvPr>
            <p:cNvPicPr>
              <a:picLocks noChangeAspect="1"/>
            </p:cNvPicPr>
            <p:nvPr/>
          </p:nvPicPr>
          <p:blipFill>
            <a:blip r:embed="rId3"/>
            <a:srcRect l="62366"/>
            <a:stretch/>
          </p:blipFill>
          <p:spPr>
            <a:xfrm>
              <a:off x="8789325" y="1354347"/>
              <a:ext cx="2574000" cy="3867125"/>
            </a:xfrm>
            <a:prstGeom prst="rect">
              <a:avLst/>
            </a:prstGeom>
          </p:spPr>
        </p:pic>
        <p:pic>
          <p:nvPicPr>
            <p:cNvPr id="17" name="Picture 16">
              <a:extLst>
                <a:ext uri="{FF2B5EF4-FFF2-40B4-BE49-F238E27FC236}">
                  <a16:creationId xmlns:a16="http://schemas.microsoft.com/office/drawing/2014/main" id="{252F8EBF-3919-00FE-2F2C-59B055328A5D}"/>
                </a:ext>
              </a:extLst>
            </p:cNvPr>
            <p:cNvPicPr>
              <a:picLocks noChangeAspect="1"/>
            </p:cNvPicPr>
            <p:nvPr/>
          </p:nvPicPr>
          <p:blipFill>
            <a:blip r:embed="rId4"/>
            <a:stretch>
              <a:fillRect/>
            </a:stretch>
          </p:blipFill>
          <p:spPr>
            <a:xfrm>
              <a:off x="6417195" y="1354347"/>
              <a:ext cx="2371236" cy="3866400"/>
            </a:xfrm>
            <a:prstGeom prst="rect">
              <a:avLst/>
            </a:prstGeom>
          </p:spPr>
        </p:pic>
      </p:grpSp>
      <p:sp>
        <p:nvSpPr>
          <p:cNvPr id="2" name="Slide Number Placeholder 1">
            <a:extLst>
              <a:ext uri="{FF2B5EF4-FFF2-40B4-BE49-F238E27FC236}">
                <a16:creationId xmlns:a16="http://schemas.microsoft.com/office/drawing/2014/main" id="{FA5F512B-B09F-83FA-B661-12045B7B20F7}"/>
              </a:ext>
            </a:extLst>
          </p:cNvPr>
          <p:cNvSpPr>
            <a:spLocks noGrp="1"/>
          </p:cNvSpPr>
          <p:nvPr>
            <p:ph type="sldNum" sz="quarter" idx="12"/>
          </p:nvPr>
        </p:nvSpPr>
        <p:spPr/>
        <p:txBody>
          <a:bodyPr/>
          <a:lstStyle/>
          <a:p>
            <a:fld id="{F0860A3E-CC72-4C35-A2CB-FA0A76866CEA}" type="slidenum">
              <a:rPr lang="en-IN" smtClean="0"/>
              <a:t>36</a:t>
            </a:fld>
            <a:endParaRPr lang="en-US"/>
          </a:p>
        </p:txBody>
      </p:sp>
    </p:spTree>
    <p:extLst>
      <p:ext uri="{BB962C8B-B14F-4D97-AF65-F5344CB8AC3E}">
        <p14:creationId xmlns:p14="http://schemas.microsoft.com/office/powerpoint/2010/main" val="18348841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EACD-ECAA-E571-7EF5-AA0AE71F657C}"/>
              </a:ext>
            </a:extLst>
          </p:cNvPr>
          <p:cNvSpPr>
            <a:spLocks noGrp="1"/>
          </p:cNvSpPr>
          <p:nvPr>
            <p:ph type="title"/>
          </p:nvPr>
        </p:nvSpPr>
        <p:spPr>
          <a:xfrm>
            <a:off x="518160" y="2034541"/>
            <a:ext cx="11155680" cy="2400300"/>
          </a:xfrm>
        </p:spPr>
        <p:txBody>
          <a:bodyPr>
            <a:normAutofit/>
          </a:bodyPr>
          <a:lstStyle/>
          <a:p>
            <a:pPr algn="just"/>
            <a:r>
              <a:rPr lang="en-US" sz="4800" b="1">
                <a:solidFill>
                  <a:srgbClr val="432C62"/>
                </a:solidFill>
                <a:latin typeface="Centaur" panose="02030504050205020304" pitchFamily="18" charset="0"/>
              </a:rPr>
              <a:t>The PFDN–chaperonin complex is required for infection in diverse Anopheles–Plasmodium species combinations. </a:t>
            </a:r>
            <a:endParaRPr lang="en-IN" sz="4800" b="1">
              <a:solidFill>
                <a:srgbClr val="432C62"/>
              </a:solidFill>
              <a:latin typeface="Centaur" panose="02030504050205020304" pitchFamily="18" charset="0"/>
            </a:endParaRPr>
          </a:p>
        </p:txBody>
      </p:sp>
      <p:sp>
        <p:nvSpPr>
          <p:cNvPr id="4" name="Slide Number Placeholder 3">
            <a:extLst>
              <a:ext uri="{FF2B5EF4-FFF2-40B4-BE49-F238E27FC236}">
                <a16:creationId xmlns:a16="http://schemas.microsoft.com/office/drawing/2014/main" id="{ED74165F-D6C0-530F-52AB-8D3FED0C49F9}"/>
              </a:ext>
            </a:extLst>
          </p:cNvPr>
          <p:cNvSpPr>
            <a:spLocks noGrp="1"/>
          </p:cNvSpPr>
          <p:nvPr>
            <p:ph type="sldNum" sz="quarter" idx="12"/>
          </p:nvPr>
        </p:nvSpPr>
        <p:spPr/>
        <p:txBody>
          <a:bodyPr/>
          <a:lstStyle/>
          <a:p>
            <a:fld id="{F0860A3E-CC72-4C35-A2CB-FA0A76866CEA}" type="slidenum">
              <a:rPr lang="en-IN" smtClean="0"/>
              <a:t>37</a:t>
            </a:fld>
            <a:endParaRPr lang="en-IN"/>
          </a:p>
        </p:txBody>
      </p:sp>
    </p:spTree>
    <p:extLst>
      <p:ext uri="{BB962C8B-B14F-4D97-AF65-F5344CB8AC3E}">
        <p14:creationId xmlns:p14="http://schemas.microsoft.com/office/powerpoint/2010/main" val="14260799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FB5F-6A5E-11CE-1B37-DC0232283C38}"/>
              </a:ext>
            </a:extLst>
          </p:cNvPr>
          <p:cNvSpPr>
            <a:spLocks noGrp="1"/>
          </p:cNvSpPr>
          <p:nvPr>
            <p:ph type="title"/>
          </p:nvPr>
        </p:nvSpPr>
        <p:spPr>
          <a:xfrm>
            <a:off x="311842" y="158647"/>
            <a:ext cx="12450208" cy="1325563"/>
          </a:xfrm>
        </p:spPr>
        <p:txBody>
          <a:bodyPr>
            <a:normAutofit fontScale="90000"/>
          </a:bodyPr>
          <a:lstStyle/>
          <a:p>
            <a:r>
              <a:rPr lang="en-US" sz="5400" b="1">
                <a:solidFill>
                  <a:srgbClr val="432C62"/>
                </a:solidFill>
                <a:latin typeface="Centaur" panose="02030504050205020304" pitchFamily="18" charset="0"/>
              </a:rPr>
              <a:t>When does PFDN6 administer its host factor function?</a:t>
            </a:r>
            <a:endParaRPr lang="en-IN" sz="5400" b="1">
              <a:solidFill>
                <a:srgbClr val="432C62"/>
              </a:solidFill>
              <a:latin typeface="Centaur" panose="02030504050205020304" pitchFamily="18" charset="0"/>
            </a:endParaRPr>
          </a:p>
        </p:txBody>
      </p:sp>
      <p:pic>
        <p:nvPicPr>
          <p:cNvPr id="8" name="Picture 7">
            <a:extLst>
              <a:ext uri="{FF2B5EF4-FFF2-40B4-BE49-F238E27FC236}">
                <a16:creationId xmlns:a16="http://schemas.microsoft.com/office/drawing/2014/main" id="{662969AA-AC23-C28E-88EC-F0EFD287014A}"/>
              </a:ext>
            </a:extLst>
          </p:cNvPr>
          <p:cNvPicPr>
            <a:picLocks noChangeAspect="1"/>
          </p:cNvPicPr>
          <p:nvPr/>
        </p:nvPicPr>
        <p:blipFill>
          <a:blip r:embed="rId2"/>
          <a:stretch>
            <a:fillRect/>
          </a:stretch>
        </p:blipFill>
        <p:spPr>
          <a:xfrm>
            <a:off x="624537" y="1742788"/>
            <a:ext cx="7852258" cy="4796124"/>
          </a:xfrm>
          <a:prstGeom prst="rect">
            <a:avLst/>
          </a:prstGeom>
        </p:spPr>
      </p:pic>
      <p:sp>
        <p:nvSpPr>
          <p:cNvPr id="4" name="Slide Number Placeholder 3">
            <a:extLst>
              <a:ext uri="{FF2B5EF4-FFF2-40B4-BE49-F238E27FC236}">
                <a16:creationId xmlns:a16="http://schemas.microsoft.com/office/drawing/2014/main" id="{E5C4FC8B-CCE4-CB4A-BBC8-28451264D97A}"/>
              </a:ext>
            </a:extLst>
          </p:cNvPr>
          <p:cNvSpPr>
            <a:spLocks noGrp="1"/>
          </p:cNvSpPr>
          <p:nvPr>
            <p:ph type="sldNum" sz="quarter" idx="12"/>
          </p:nvPr>
        </p:nvSpPr>
        <p:spPr/>
        <p:txBody>
          <a:bodyPr/>
          <a:lstStyle/>
          <a:p>
            <a:fld id="{F0860A3E-CC72-4C35-A2CB-FA0A76866CEA}" type="slidenum">
              <a:rPr lang="en-IN" smtClean="0"/>
              <a:t>38</a:t>
            </a:fld>
            <a:endParaRPr lang="en-US"/>
          </a:p>
        </p:txBody>
      </p:sp>
      <p:sp>
        <p:nvSpPr>
          <p:cNvPr id="3" name="TextBox 2">
            <a:extLst>
              <a:ext uri="{FF2B5EF4-FFF2-40B4-BE49-F238E27FC236}">
                <a16:creationId xmlns:a16="http://schemas.microsoft.com/office/drawing/2014/main" id="{7182A3A6-AA94-DCBA-AD38-9C7AE07F3A76}"/>
              </a:ext>
            </a:extLst>
          </p:cNvPr>
          <p:cNvSpPr txBox="1"/>
          <p:nvPr/>
        </p:nvSpPr>
        <p:spPr>
          <a:xfrm>
            <a:off x="8723086" y="2796895"/>
            <a:ext cx="3236685" cy="2246769"/>
          </a:xfrm>
          <a:prstGeom prst="rect">
            <a:avLst/>
          </a:prstGeom>
          <a:noFill/>
        </p:spPr>
        <p:txBody>
          <a:bodyPr wrap="square" rtlCol="0">
            <a:spAutoFit/>
          </a:bodyPr>
          <a:lstStyle/>
          <a:p>
            <a:pPr algn="just"/>
            <a:r>
              <a:rPr lang="en-US" sz="2800">
                <a:solidFill>
                  <a:srgbClr val="432C62"/>
                </a:solidFill>
                <a:latin typeface="Centaur" panose="02030504050205020304" pitchFamily="18" charset="0"/>
              </a:rPr>
              <a:t>Blocking activity of the antibody may be exerted on the basal region of the midgut epithelium.</a:t>
            </a:r>
            <a:endParaRPr lang="en-IN" sz="2800">
              <a:solidFill>
                <a:srgbClr val="432C62"/>
              </a:solidFill>
              <a:latin typeface="Centaur" panose="02030504050205020304" pitchFamily="18" charset="0"/>
            </a:endParaRPr>
          </a:p>
        </p:txBody>
      </p:sp>
    </p:spTree>
    <p:extLst>
      <p:ext uri="{BB962C8B-B14F-4D97-AF65-F5344CB8AC3E}">
        <p14:creationId xmlns:p14="http://schemas.microsoft.com/office/powerpoint/2010/main" val="41599869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4D11-8A7F-D578-A5C9-8284F76C417A}"/>
              </a:ext>
            </a:extLst>
          </p:cNvPr>
          <p:cNvSpPr>
            <a:spLocks noGrp="1"/>
          </p:cNvSpPr>
          <p:nvPr>
            <p:ph type="title"/>
          </p:nvPr>
        </p:nvSpPr>
        <p:spPr>
          <a:xfrm>
            <a:off x="379154" y="619739"/>
            <a:ext cx="2944617" cy="5270177"/>
          </a:xfrm>
        </p:spPr>
        <p:txBody>
          <a:bodyPr>
            <a:noAutofit/>
          </a:bodyPr>
          <a:lstStyle/>
          <a:p>
            <a:r>
              <a:rPr lang="en-US" sz="4900" b="1">
                <a:solidFill>
                  <a:srgbClr val="432C62"/>
                </a:solidFill>
                <a:latin typeface="Centaur" panose="02030504050205020304" pitchFamily="18" charset="0"/>
              </a:rPr>
              <a:t>Is PFDN6 co-localized with the invading parasites in the midgut epithelium?</a:t>
            </a:r>
            <a:endParaRPr lang="en-IN" sz="4900" b="1">
              <a:solidFill>
                <a:srgbClr val="432C62"/>
              </a:solidFill>
              <a:latin typeface="Centaur" panose="02030504050205020304" pitchFamily="18" charset="0"/>
            </a:endParaRPr>
          </a:p>
        </p:txBody>
      </p:sp>
      <p:grpSp>
        <p:nvGrpSpPr>
          <p:cNvPr id="13" name="Group 12">
            <a:extLst>
              <a:ext uri="{FF2B5EF4-FFF2-40B4-BE49-F238E27FC236}">
                <a16:creationId xmlns:a16="http://schemas.microsoft.com/office/drawing/2014/main" id="{12EF416E-F97A-DF1F-BA82-1EA2D9794397}"/>
              </a:ext>
            </a:extLst>
          </p:cNvPr>
          <p:cNvGrpSpPr/>
          <p:nvPr/>
        </p:nvGrpSpPr>
        <p:grpSpPr>
          <a:xfrm>
            <a:off x="3539702" y="201997"/>
            <a:ext cx="8273144" cy="6097202"/>
            <a:chOff x="2024155" y="1023857"/>
            <a:chExt cx="7656874" cy="5696551"/>
          </a:xfrm>
        </p:grpSpPr>
        <p:pic>
          <p:nvPicPr>
            <p:cNvPr id="9" name="Picture 8">
              <a:extLst>
                <a:ext uri="{FF2B5EF4-FFF2-40B4-BE49-F238E27FC236}">
                  <a16:creationId xmlns:a16="http://schemas.microsoft.com/office/drawing/2014/main" id="{6B09B35A-D124-C4FC-2148-FC4485D26237}"/>
                </a:ext>
              </a:extLst>
            </p:cNvPr>
            <p:cNvPicPr>
              <a:picLocks noChangeAspect="1"/>
            </p:cNvPicPr>
            <p:nvPr/>
          </p:nvPicPr>
          <p:blipFill>
            <a:blip r:embed="rId2"/>
            <a:srcRect l="4018" t="3683" r="756" b="3430"/>
            <a:stretch/>
          </p:blipFill>
          <p:spPr>
            <a:xfrm>
              <a:off x="2024155" y="2994802"/>
              <a:ext cx="7656874" cy="3725606"/>
            </a:xfrm>
            <a:prstGeom prst="rect">
              <a:avLst/>
            </a:prstGeom>
          </p:spPr>
        </p:pic>
        <p:pic>
          <p:nvPicPr>
            <p:cNvPr id="11" name="Picture 10">
              <a:extLst>
                <a:ext uri="{FF2B5EF4-FFF2-40B4-BE49-F238E27FC236}">
                  <a16:creationId xmlns:a16="http://schemas.microsoft.com/office/drawing/2014/main" id="{07DD3621-FB55-33CA-478D-2D0C2B8305B3}"/>
                </a:ext>
              </a:extLst>
            </p:cNvPr>
            <p:cNvPicPr>
              <a:picLocks noChangeAspect="1"/>
            </p:cNvPicPr>
            <p:nvPr/>
          </p:nvPicPr>
          <p:blipFill>
            <a:blip r:embed="rId3"/>
            <a:srcRect l="5893" t="521" r="2595" b="50000"/>
            <a:stretch/>
          </p:blipFill>
          <p:spPr>
            <a:xfrm>
              <a:off x="2024155" y="1023857"/>
              <a:ext cx="3816000" cy="1934050"/>
            </a:xfrm>
            <a:prstGeom prst="rect">
              <a:avLst/>
            </a:prstGeom>
          </p:spPr>
        </p:pic>
        <p:pic>
          <p:nvPicPr>
            <p:cNvPr id="12" name="Picture 11">
              <a:extLst>
                <a:ext uri="{FF2B5EF4-FFF2-40B4-BE49-F238E27FC236}">
                  <a16:creationId xmlns:a16="http://schemas.microsoft.com/office/drawing/2014/main" id="{5CB112C6-4045-A878-714C-89ADD5CC777D}"/>
                </a:ext>
              </a:extLst>
            </p:cNvPr>
            <p:cNvPicPr>
              <a:picLocks noChangeAspect="1"/>
            </p:cNvPicPr>
            <p:nvPr/>
          </p:nvPicPr>
          <p:blipFill>
            <a:blip r:embed="rId3"/>
            <a:srcRect l="6088" t="50000" r="1599"/>
            <a:stretch/>
          </p:blipFill>
          <p:spPr>
            <a:xfrm>
              <a:off x="5840155" y="1023857"/>
              <a:ext cx="3807630" cy="1933200"/>
            </a:xfrm>
            <a:prstGeom prst="rect">
              <a:avLst/>
            </a:prstGeom>
          </p:spPr>
        </p:pic>
      </p:grpSp>
      <p:sp>
        <p:nvSpPr>
          <p:cNvPr id="3" name="Slide Number Placeholder 2">
            <a:extLst>
              <a:ext uri="{FF2B5EF4-FFF2-40B4-BE49-F238E27FC236}">
                <a16:creationId xmlns:a16="http://schemas.microsoft.com/office/drawing/2014/main" id="{23D60C36-E5BD-FFD6-C2C3-07322489C12F}"/>
              </a:ext>
            </a:extLst>
          </p:cNvPr>
          <p:cNvSpPr>
            <a:spLocks noGrp="1"/>
          </p:cNvSpPr>
          <p:nvPr>
            <p:ph type="sldNum" sz="quarter" idx="12"/>
          </p:nvPr>
        </p:nvSpPr>
        <p:spPr/>
        <p:txBody>
          <a:bodyPr/>
          <a:lstStyle/>
          <a:p>
            <a:fld id="{F0860A3E-CC72-4C35-A2CB-FA0A76866CEA}" type="slidenum">
              <a:rPr lang="en-IN" smtClean="0"/>
              <a:t>39</a:t>
            </a:fld>
            <a:endParaRPr lang="en-US"/>
          </a:p>
        </p:txBody>
      </p:sp>
    </p:spTree>
    <p:extLst>
      <p:ext uri="{BB962C8B-B14F-4D97-AF65-F5344CB8AC3E}">
        <p14:creationId xmlns:p14="http://schemas.microsoft.com/office/powerpoint/2010/main" val="125951640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9638-A155-B267-660C-71D441F65544}"/>
              </a:ext>
            </a:extLst>
          </p:cNvPr>
          <p:cNvSpPr>
            <a:spLocks noGrp="1"/>
          </p:cNvSpPr>
          <p:nvPr>
            <p:ph type="title"/>
          </p:nvPr>
        </p:nvSpPr>
        <p:spPr/>
        <p:txBody>
          <a:bodyPr>
            <a:normAutofit/>
          </a:bodyPr>
          <a:lstStyle/>
          <a:p>
            <a:r>
              <a:rPr lang="en-US" sz="4800" b="1">
                <a:solidFill>
                  <a:srgbClr val="432C62"/>
                </a:solidFill>
                <a:latin typeface="Centaur"/>
                <a:ea typeface="Calibri Light"/>
                <a:cs typeface="Calibri Light"/>
              </a:rPr>
              <a:t>Table of contents</a:t>
            </a:r>
          </a:p>
        </p:txBody>
      </p:sp>
      <p:sp>
        <p:nvSpPr>
          <p:cNvPr id="3" name="Content Placeholder 2">
            <a:extLst>
              <a:ext uri="{FF2B5EF4-FFF2-40B4-BE49-F238E27FC236}">
                <a16:creationId xmlns:a16="http://schemas.microsoft.com/office/drawing/2014/main" id="{73DB2F51-49E9-AF48-32F3-9A871B69E0A4}"/>
              </a:ext>
            </a:extLst>
          </p:cNvPr>
          <p:cNvSpPr>
            <a:spLocks noGrp="1"/>
          </p:cNvSpPr>
          <p:nvPr>
            <p:ph idx="1"/>
          </p:nvPr>
        </p:nvSpPr>
        <p:spPr/>
        <p:txBody>
          <a:bodyPr vert="horz" lIns="91440" tIns="45720" rIns="91440" bIns="45720" rtlCol="0" anchor="t">
            <a:normAutofit/>
          </a:bodyPr>
          <a:lstStyle/>
          <a:p>
            <a:r>
              <a:rPr lang="en-US">
                <a:solidFill>
                  <a:srgbClr val="432C62"/>
                </a:solidFill>
                <a:latin typeface="Centaur"/>
                <a:ea typeface="calibri light"/>
                <a:cs typeface="calibri light"/>
              </a:rPr>
              <a:t>Protein Folding</a:t>
            </a:r>
          </a:p>
          <a:p>
            <a:r>
              <a:rPr lang="en-US">
                <a:solidFill>
                  <a:srgbClr val="432C62"/>
                </a:solidFill>
                <a:latin typeface="Centaur"/>
                <a:ea typeface="Calibri"/>
                <a:cs typeface="Calibri"/>
              </a:rPr>
              <a:t>Molecular Chaperones</a:t>
            </a:r>
          </a:p>
          <a:p>
            <a:r>
              <a:rPr lang="en-US">
                <a:solidFill>
                  <a:srgbClr val="432C62"/>
                </a:solidFill>
                <a:latin typeface="Centaur"/>
                <a:ea typeface="Calibri"/>
                <a:cs typeface="Calibri"/>
              </a:rPr>
              <a:t>Protein Misfolding</a:t>
            </a:r>
          </a:p>
          <a:p>
            <a:r>
              <a:rPr lang="en-US">
                <a:solidFill>
                  <a:srgbClr val="432C62"/>
                </a:solidFill>
                <a:latin typeface="Centaur"/>
                <a:ea typeface="Calibri"/>
                <a:cs typeface="Calibri"/>
              </a:rPr>
              <a:t>Diseases related to protein misfolding</a:t>
            </a:r>
          </a:p>
          <a:p>
            <a:endParaRPr lang="en-US" sz="3200">
              <a:ea typeface="Calibri"/>
              <a:cs typeface="Calibri"/>
            </a:endParaRPr>
          </a:p>
        </p:txBody>
      </p:sp>
      <p:sp>
        <p:nvSpPr>
          <p:cNvPr id="4" name="Slide Number Placeholder 3">
            <a:extLst>
              <a:ext uri="{FF2B5EF4-FFF2-40B4-BE49-F238E27FC236}">
                <a16:creationId xmlns:a16="http://schemas.microsoft.com/office/drawing/2014/main" id="{EF9C4038-99FE-FCBF-2A37-3DB8E5B4BAC1}"/>
              </a:ext>
            </a:extLst>
          </p:cNvPr>
          <p:cNvSpPr>
            <a:spLocks noGrp="1"/>
          </p:cNvSpPr>
          <p:nvPr>
            <p:ph type="sldNum" sz="quarter" idx="12"/>
          </p:nvPr>
        </p:nvSpPr>
        <p:spPr/>
        <p:txBody>
          <a:bodyPr/>
          <a:lstStyle/>
          <a:p>
            <a:fld id="{F0860A3E-CC72-4C35-A2CB-FA0A76866CEA}" type="slidenum">
              <a:rPr lang="en-IN" smtClean="0"/>
              <a:t>4</a:t>
            </a:fld>
            <a:endParaRPr lang="en-US"/>
          </a:p>
        </p:txBody>
      </p:sp>
    </p:spTree>
    <p:extLst>
      <p:ext uri="{BB962C8B-B14F-4D97-AF65-F5344CB8AC3E}">
        <p14:creationId xmlns:p14="http://schemas.microsoft.com/office/powerpoint/2010/main" val="1498952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51C0-ADBC-750D-B294-B0543D99AD8D}"/>
              </a:ext>
            </a:extLst>
          </p:cNvPr>
          <p:cNvSpPr>
            <a:spLocks noGrp="1"/>
          </p:cNvSpPr>
          <p:nvPr>
            <p:ph type="title"/>
          </p:nvPr>
        </p:nvSpPr>
        <p:spPr>
          <a:xfrm>
            <a:off x="838200" y="2766218"/>
            <a:ext cx="10515600" cy="1325563"/>
          </a:xfrm>
        </p:spPr>
        <p:txBody>
          <a:bodyPr>
            <a:noAutofit/>
          </a:bodyPr>
          <a:lstStyle/>
          <a:p>
            <a:pPr algn="just"/>
            <a:r>
              <a:rPr lang="en-US" sz="4800" b="1">
                <a:solidFill>
                  <a:srgbClr val="432C62"/>
                </a:solidFill>
                <a:latin typeface="Centaur" panose="02030504050205020304" pitchFamily="18" charset="0"/>
              </a:rPr>
              <a:t>PFDN plays its host factor function for epithelium ookinete and early oocyst stages.</a:t>
            </a:r>
            <a:endParaRPr lang="en-IN" sz="4800" b="1">
              <a:solidFill>
                <a:srgbClr val="432C62"/>
              </a:solidFill>
              <a:latin typeface="Centaur" panose="02030504050205020304" pitchFamily="18" charset="0"/>
            </a:endParaRPr>
          </a:p>
        </p:txBody>
      </p:sp>
      <p:sp>
        <p:nvSpPr>
          <p:cNvPr id="4" name="Slide Number Placeholder 3">
            <a:extLst>
              <a:ext uri="{FF2B5EF4-FFF2-40B4-BE49-F238E27FC236}">
                <a16:creationId xmlns:a16="http://schemas.microsoft.com/office/drawing/2014/main" id="{A78A91EF-C1CC-B04B-EBE2-007682BA611D}"/>
              </a:ext>
            </a:extLst>
          </p:cNvPr>
          <p:cNvSpPr>
            <a:spLocks noGrp="1"/>
          </p:cNvSpPr>
          <p:nvPr>
            <p:ph type="sldNum" sz="quarter" idx="12"/>
          </p:nvPr>
        </p:nvSpPr>
        <p:spPr/>
        <p:txBody>
          <a:bodyPr/>
          <a:lstStyle/>
          <a:p>
            <a:fld id="{F0860A3E-CC72-4C35-A2CB-FA0A76866CEA}" type="slidenum">
              <a:rPr lang="en-IN" smtClean="0"/>
              <a:t>40</a:t>
            </a:fld>
            <a:endParaRPr lang="en-IN"/>
          </a:p>
        </p:txBody>
      </p:sp>
    </p:spTree>
    <p:extLst>
      <p:ext uri="{BB962C8B-B14F-4D97-AF65-F5344CB8AC3E}">
        <p14:creationId xmlns:p14="http://schemas.microsoft.com/office/powerpoint/2010/main" val="3295365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3183-39C3-1E23-0EEE-5B25F9A409B5}"/>
              </a:ext>
            </a:extLst>
          </p:cNvPr>
          <p:cNvSpPr>
            <a:spLocks noGrp="1"/>
          </p:cNvSpPr>
          <p:nvPr>
            <p:ph type="title"/>
          </p:nvPr>
        </p:nvSpPr>
        <p:spPr>
          <a:xfrm>
            <a:off x="493487" y="1386198"/>
            <a:ext cx="3872773" cy="4085603"/>
          </a:xfrm>
        </p:spPr>
        <p:txBody>
          <a:bodyPr>
            <a:normAutofit fontScale="90000"/>
          </a:bodyPr>
          <a:lstStyle/>
          <a:p>
            <a:pPr algn="just"/>
            <a:r>
              <a:rPr lang="en-US" sz="5400" b="1">
                <a:solidFill>
                  <a:srgbClr val="432C62"/>
                </a:solidFill>
                <a:latin typeface="Centaur" panose="02030504050205020304" pitchFamily="18" charset="0"/>
              </a:rPr>
              <a:t>Generation of a CRISPR-Cas9-mediated gene knockout of the Pfdn6 gene </a:t>
            </a:r>
            <a:br>
              <a:rPr lang="en-US" sz="5400"/>
            </a:br>
            <a:endParaRPr lang="en-IN"/>
          </a:p>
        </p:txBody>
      </p:sp>
      <p:pic>
        <p:nvPicPr>
          <p:cNvPr id="5" name="Picture 4">
            <a:extLst>
              <a:ext uri="{FF2B5EF4-FFF2-40B4-BE49-F238E27FC236}">
                <a16:creationId xmlns:a16="http://schemas.microsoft.com/office/drawing/2014/main" id="{E30BCF2D-744C-59A5-C731-40A7867F7C60}"/>
              </a:ext>
            </a:extLst>
          </p:cNvPr>
          <p:cNvPicPr>
            <a:picLocks noChangeAspect="1"/>
          </p:cNvPicPr>
          <p:nvPr/>
        </p:nvPicPr>
        <p:blipFill>
          <a:blip r:embed="rId2"/>
          <a:srcRect l="7555" t="7117" r="8855" b="50000"/>
          <a:stretch/>
        </p:blipFill>
        <p:spPr>
          <a:xfrm>
            <a:off x="5849256" y="639191"/>
            <a:ext cx="5617028" cy="2630433"/>
          </a:xfrm>
          <a:prstGeom prst="rect">
            <a:avLst/>
          </a:prstGeom>
        </p:spPr>
      </p:pic>
      <p:pic>
        <p:nvPicPr>
          <p:cNvPr id="6" name="Picture 5">
            <a:extLst>
              <a:ext uri="{FF2B5EF4-FFF2-40B4-BE49-F238E27FC236}">
                <a16:creationId xmlns:a16="http://schemas.microsoft.com/office/drawing/2014/main" id="{9CB2811D-0097-FD35-B945-2AA4532121B3}"/>
              </a:ext>
            </a:extLst>
          </p:cNvPr>
          <p:cNvPicPr>
            <a:picLocks noChangeAspect="1"/>
          </p:cNvPicPr>
          <p:nvPr/>
        </p:nvPicPr>
        <p:blipFill>
          <a:blip r:embed="rId2"/>
          <a:srcRect l="5071" t="50063" r="4428" b="4270"/>
          <a:stretch/>
        </p:blipFill>
        <p:spPr>
          <a:xfrm>
            <a:off x="5617026" y="3429000"/>
            <a:ext cx="6081487" cy="2801257"/>
          </a:xfrm>
          <a:prstGeom prst="rect">
            <a:avLst/>
          </a:prstGeom>
        </p:spPr>
      </p:pic>
      <p:sp>
        <p:nvSpPr>
          <p:cNvPr id="3" name="Slide Number Placeholder 2">
            <a:extLst>
              <a:ext uri="{FF2B5EF4-FFF2-40B4-BE49-F238E27FC236}">
                <a16:creationId xmlns:a16="http://schemas.microsoft.com/office/drawing/2014/main" id="{1AC31AD3-E800-A865-8E99-D7DD6D184321}"/>
              </a:ext>
            </a:extLst>
          </p:cNvPr>
          <p:cNvSpPr>
            <a:spLocks noGrp="1"/>
          </p:cNvSpPr>
          <p:nvPr>
            <p:ph type="sldNum" sz="quarter" idx="12"/>
          </p:nvPr>
        </p:nvSpPr>
        <p:spPr/>
        <p:txBody>
          <a:bodyPr/>
          <a:lstStyle/>
          <a:p>
            <a:fld id="{F0860A3E-CC72-4C35-A2CB-FA0A76866CEA}" type="slidenum">
              <a:rPr lang="en-IN" smtClean="0"/>
              <a:t>41</a:t>
            </a:fld>
            <a:endParaRPr lang="en-US"/>
          </a:p>
        </p:txBody>
      </p:sp>
    </p:spTree>
    <p:extLst>
      <p:ext uri="{BB962C8B-B14F-4D97-AF65-F5344CB8AC3E}">
        <p14:creationId xmlns:p14="http://schemas.microsoft.com/office/powerpoint/2010/main" val="415316885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9EA3-0822-084D-9CC2-F756D0ED9D33}"/>
              </a:ext>
            </a:extLst>
          </p:cNvPr>
          <p:cNvSpPr>
            <a:spLocks noGrp="1"/>
          </p:cNvSpPr>
          <p:nvPr>
            <p:ph type="title"/>
          </p:nvPr>
        </p:nvSpPr>
        <p:spPr>
          <a:xfrm>
            <a:off x="611013" y="418532"/>
            <a:ext cx="10515600" cy="1325563"/>
          </a:xfrm>
        </p:spPr>
        <p:txBody>
          <a:bodyPr>
            <a:noAutofit/>
          </a:bodyPr>
          <a:lstStyle/>
          <a:p>
            <a:r>
              <a:rPr lang="en-US" sz="4900" b="1">
                <a:solidFill>
                  <a:srgbClr val="432C62"/>
                </a:solidFill>
                <a:latin typeface="Centaur" panose="02030504050205020304" pitchFamily="18" charset="0"/>
              </a:rPr>
              <a:t>Co-immunoprecipitation (</a:t>
            </a:r>
            <a:r>
              <a:rPr lang="en-US" sz="4900" b="1" err="1">
                <a:solidFill>
                  <a:srgbClr val="432C62"/>
                </a:solidFill>
                <a:latin typeface="Centaur" panose="02030504050205020304" pitchFamily="18" charset="0"/>
              </a:rPr>
              <a:t>CoIP</a:t>
            </a:r>
            <a:r>
              <a:rPr lang="en-US" sz="4900" b="1">
                <a:solidFill>
                  <a:srgbClr val="432C62"/>
                </a:solidFill>
                <a:latin typeface="Centaur" panose="02030504050205020304" pitchFamily="18" charset="0"/>
              </a:rPr>
              <a:t>) analysis of PFDN6</a:t>
            </a:r>
            <a:endParaRPr lang="en-IN" sz="4900" b="1">
              <a:solidFill>
                <a:srgbClr val="432C62"/>
              </a:solidFill>
              <a:latin typeface="Centaur" panose="02030504050205020304" pitchFamily="18" charset="0"/>
            </a:endParaRPr>
          </a:p>
        </p:txBody>
      </p:sp>
      <p:pic>
        <p:nvPicPr>
          <p:cNvPr id="5" name="Picture 4">
            <a:extLst>
              <a:ext uri="{FF2B5EF4-FFF2-40B4-BE49-F238E27FC236}">
                <a16:creationId xmlns:a16="http://schemas.microsoft.com/office/drawing/2014/main" id="{B53D73D1-5224-B915-AA56-BE54B917877C}"/>
              </a:ext>
            </a:extLst>
          </p:cNvPr>
          <p:cNvPicPr>
            <a:picLocks noChangeAspect="1"/>
          </p:cNvPicPr>
          <p:nvPr/>
        </p:nvPicPr>
        <p:blipFill>
          <a:blip r:embed="rId2"/>
          <a:stretch>
            <a:fillRect/>
          </a:stretch>
        </p:blipFill>
        <p:spPr>
          <a:xfrm>
            <a:off x="4216240" y="2064388"/>
            <a:ext cx="6668363" cy="3871953"/>
          </a:xfrm>
          <a:prstGeom prst="rect">
            <a:avLst/>
          </a:prstGeom>
        </p:spPr>
      </p:pic>
      <p:sp>
        <p:nvSpPr>
          <p:cNvPr id="7" name="TextBox 6">
            <a:extLst>
              <a:ext uri="{FF2B5EF4-FFF2-40B4-BE49-F238E27FC236}">
                <a16:creationId xmlns:a16="http://schemas.microsoft.com/office/drawing/2014/main" id="{1F1C5F8C-DE59-3441-F402-F21E5A8D3F33}"/>
              </a:ext>
            </a:extLst>
          </p:cNvPr>
          <p:cNvSpPr txBox="1"/>
          <p:nvPr/>
        </p:nvSpPr>
        <p:spPr>
          <a:xfrm>
            <a:off x="611013" y="2466892"/>
            <a:ext cx="3061101" cy="1661993"/>
          </a:xfrm>
          <a:prstGeom prst="rect">
            <a:avLst/>
          </a:prstGeom>
          <a:noFill/>
        </p:spPr>
        <p:txBody>
          <a:bodyPr wrap="square">
            <a:spAutoFit/>
          </a:bodyPr>
          <a:lstStyle/>
          <a:p>
            <a:pPr marL="457200" indent="-457200" algn="just">
              <a:buFont typeface="Arial" panose="020B0604020202020204" pitchFamily="34" charset="0"/>
              <a:buChar char="•"/>
            </a:pPr>
            <a:r>
              <a:rPr lang="en-US" sz="2800">
                <a:solidFill>
                  <a:srgbClr val="432C62"/>
                </a:solidFill>
                <a:latin typeface="Centaur" panose="02030504050205020304" pitchFamily="18" charset="0"/>
              </a:rPr>
              <a:t>Identified proteins interacting with PFDN6. </a:t>
            </a:r>
          </a:p>
          <a:p>
            <a:endParaRPr lang="en-IN"/>
          </a:p>
        </p:txBody>
      </p:sp>
      <p:sp>
        <p:nvSpPr>
          <p:cNvPr id="8" name="Rectangle 7">
            <a:extLst>
              <a:ext uri="{FF2B5EF4-FFF2-40B4-BE49-F238E27FC236}">
                <a16:creationId xmlns:a16="http://schemas.microsoft.com/office/drawing/2014/main" id="{7F5554B5-C90E-F696-E624-00E0814835C5}"/>
              </a:ext>
            </a:extLst>
          </p:cNvPr>
          <p:cNvSpPr/>
          <p:nvPr/>
        </p:nvSpPr>
        <p:spPr>
          <a:xfrm>
            <a:off x="8911771" y="4426856"/>
            <a:ext cx="885372" cy="362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PFDN6</a:t>
            </a:r>
            <a:endParaRPr lang="en-IN">
              <a:solidFill>
                <a:schemeClr val="tx1"/>
              </a:solidFill>
            </a:endParaRPr>
          </a:p>
        </p:txBody>
      </p:sp>
      <p:sp>
        <p:nvSpPr>
          <p:cNvPr id="3" name="Slide Number Placeholder 2">
            <a:extLst>
              <a:ext uri="{FF2B5EF4-FFF2-40B4-BE49-F238E27FC236}">
                <a16:creationId xmlns:a16="http://schemas.microsoft.com/office/drawing/2014/main" id="{97E4D92F-1BE1-4FF6-0E30-AF0B80CC8E49}"/>
              </a:ext>
            </a:extLst>
          </p:cNvPr>
          <p:cNvSpPr>
            <a:spLocks noGrp="1"/>
          </p:cNvSpPr>
          <p:nvPr>
            <p:ph type="sldNum" sz="quarter" idx="12"/>
          </p:nvPr>
        </p:nvSpPr>
        <p:spPr/>
        <p:txBody>
          <a:bodyPr/>
          <a:lstStyle/>
          <a:p>
            <a:fld id="{F0860A3E-CC72-4C35-A2CB-FA0A76866CEA}" type="slidenum">
              <a:rPr lang="en-IN" smtClean="0"/>
              <a:t>42</a:t>
            </a:fld>
            <a:endParaRPr lang="en-US"/>
          </a:p>
        </p:txBody>
      </p:sp>
    </p:spTree>
    <p:extLst>
      <p:ext uri="{BB962C8B-B14F-4D97-AF65-F5344CB8AC3E}">
        <p14:creationId xmlns:p14="http://schemas.microsoft.com/office/powerpoint/2010/main" val="2501674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015CB-E979-2047-5ED9-70C0AE2FF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3A7C8-223C-1449-B743-336804BCB9C3}"/>
              </a:ext>
            </a:extLst>
          </p:cNvPr>
          <p:cNvSpPr>
            <a:spLocks noGrp="1"/>
          </p:cNvSpPr>
          <p:nvPr>
            <p:ph type="title"/>
          </p:nvPr>
        </p:nvSpPr>
        <p:spPr>
          <a:xfrm>
            <a:off x="210457" y="2192470"/>
            <a:ext cx="11771086" cy="2473060"/>
          </a:xfrm>
        </p:spPr>
        <p:txBody>
          <a:bodyPr>
            <a:noAutofit/>
          </a:bodyPr>
          <a:lstStyle/>
          <a:p>
            <a:pPr algn="just"/>
            <a:r>
              <a:rPr lang="en-US" sz="4900" b="1">
                <a:solidFill>
                  <a:srgbClr val="432C62"/>
                </a:solidFill>
                <a:latin typeface="Centaur" panose="02030504050205020304" pitchFamily="18" charset="0"/>
              </a:rPr>
              <a:t>Disruption of the PFDN complex compromises the integrity of the midgut physical barrier and shortens the mosquito lifespan.</a:t>
            </a:r>
            <a:endParaRPr lang="en-IN" sz="4900" b="1">
              <a:solidFill>
                <a:srgbClr val="432C62"/>
              </a:solidFill>
              <a:latin typeface="Centaur" panose="02030504050205020304" pitchFamily="18" charset="0"/>
            </a:endParaRPr>
          </a:p>
        </p:txBody>
      </p:sp>
      <p:sp>
        <p:nvSpPr>
          <p:cNvPr id="3" name="Slide Number Placeholder 2">
            <a:extLst>
              <a:ext uri="{FF2B5EF4-FFF2-40B4-BE49-F238E27FC236}">
                <a16:creationId xmlns:a16="http://schemas.microsoft.com/office/drawing/2014/main" id="{588E93AB-42EC-4AE1-8C54-693B65B8DD11}"/>
              </a:ext>
            </a:extLst>
          </p:cNvPr>
          <p:cNvSpPr>
            <a:spLocks noGrp="1"/>
          </p:cNvSpPr>
          <p:nvPr>
            <p:ph type="sldNum" sz="quarter" idx="12"/>
          </p:nvPr>
        </p:nvSpPr>
        <p:spPr/>
        <p:txBody>
          <a:bodyPr/>
          <a:lstStyle/>
          <a:p>
            <a:fld id="{F0860A3E-CC72-4C35-A2CB-FA0A76866CEA}" type="slidenum">
              <a:rPr lang="en-IN" smtClean="0"/>
              <a:t>43</a:t>
            </a:fld>
            <a:endParaRPr lang="en-US"/>
          </a:p>
        </p:txBody>
      </p:sp>
    </p:spTree>
    <p:extLst>
      <p:ext uri="{BB962C8B-B14F-4D97-AF65-F5344CB8AC3E}">
        <p14:creationId xmlns:p14="http://schemas.microsoft.com/office/powerpoint/2010/main" val="32942897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FE84A4-D4D2-A9B8-B792-AF6D8EA0B534}"/>
              </a:ext>
            </a:extLst>
          </p:cNvPr>
          <p:cNvSpPr>
            <a:spLocks noGrp="1"/>
          </p:cNvSpPr>
          <p:nvPr>
            <p:ph type="sldNum" sz="quarter" idx="12"/>
          </p:nvPr>
        </p:nvSpPr>
        <p:spPr/>
        <p:txBody>
          <a:bodyPr/>
          <a:lstStyle/>
          <a:p>
            <a:fld id="{F0860A3E-CC72-4C35-A2CB-FA0A76866CEA}" type="slidenum">
              <a:rPr lang="en-IN" smtClean="0"/>
              <a:t>44</a:t>
            </a:fld>
            <a:endParaRPr lang="en-US"/>
          </a:p>
        </p:txBody>
      </p:sp>
      <p:sp>
        <p:nvSpPr>
          <p:cNvPr id="6" name="Title 5">
            <a:extLst>
              <a:ext uri="{FF2B5EF4-FFF2-40B4-BE49-F238E27FC236}">
                <a16:creationId xmlns:a16="http://schemas.microsoft.com/office/drawing/2014/main" id="{E61C7A20-A1AF-1664-94C3-544922C832B6}"/>
              </a:ext>
            </a:extLst>
          </p:cNvPr>
          <p:cNvSpPr>
            <a:spLocks noGrp="1"/>
          </p:cNvSpPr>
          <p:nvPr>
            <p:ph type="title"/>
          </p:nvPr>
        </p:nvSpPr>
        <p:spPr>
          <a:xfrm>
            <a:off x="815340" y="233284"/>
            <a:ext cx="11003280" cy="1685424"/>
          </a:xfrm>
        </p:spPr>
        <p:txBody>
          <a:bodyPr>
            <a:normAutofit/>
          </a:bodyPr>
          <a:lstStyle/>
          <a:p>
            <a:r>
              <a:rPr lang="en-US" sz="4800" b="1">
                <a:solidFill>
                  <a:srgbClr val="432C62"/>
                </a:solidFill>
                <a:latin typeface="Centaur" panose="02030504050205020304" pitchFamily="18" charset="0"/>
              </a:rPr>
              <a:t>Infection-Triggered Midgut Barrier Breakdown and Microbial Leakage</a:t>
            </a:r>
            <a:endParaRPr lang="en-IN" sz="4800" b="1">
              <a:solidFill>
                <a:srgbClr val="432C62"/>
              </a:solidFill>
              <a:latin typeface="Centaur" panose="02030504050205020304" pitchFamily="18" charset="0"/>
            </a:endParaRPr>
          </a:p>
        </p:txBody>
      </p:sp>
      <p:pic>
        <p:nvPicPr>
          <p:cNvPr id="8" name="Picture 7">
            <a:extLst>
              <a:ext uri="{FF2B5EF4-FFF2-40B4-BE49-F238E27FC236}">
                <a16:creationId xmlns:a16="http://schemas.microsoft.com/office/drawing/2014/main" id="{C63615CC-0F76-EE33-7C4E-4429BFA11514}"/>
              </a:ext>
            </a:extLst>
          </p:cNvPr>
          <p:cNvPicPr>
            <a:picLocks noChangeAspect="1"/>
          </p:cNvPicPr>
          <p:nvPr/>
        </p:nvPicPr>
        <p:blipFill>
          <a:blip r:embed="rId3"/>
          <a:stretch>
            <a:fillRect/>
          </a:stretch>
        </p:blipFill>
        <p:spPr>
          <a:xfrm>
            <a:off x="660150" y="1936851"/>
            <a:ext cx="3242288" cy="3184391"/>
          </a:xfrm>
          <a:prstGeom prst="rect">
            <a:avLst/>
          </a:prstGeom>
        </p:spPr>
      </p:pic>
      <p:pic>
        <p:nvPicPr>
          <p:cNvPr id="10" name="Picture 9">
            <a:extLst>
              <a:ext uri="{FF2B5EF4-FFF2-40B4-BE49-F238E27FC236}">
                <a16:creationId xmlns:a16="http://schemas.microsoft.com/office/drawing/2014/main" id="{C3122551-639C-AE5A-46A5-69A7A58EC6B7}"/>
              </a:ext>
            </a:extLst>
          </p:cNvPr>
          <p:cNvPicPr>
            <a:picLocks noChangeAspect="1"/>
          </p:cNvPicPr>
          <p:nvPr/>
        </p:nvPicPr>
        <p:blipFill>
          <a:blip r:embed="rId4"/>
          <a:stretch>
            <a:fillRect/>
          </a:stretch>
        </p:blipFill>
        <p:spPr>
          <a:xfrm>
            <a:off x="9322722" y="1548743"/>
            <a:ext cx="2495898" cy="4706007"/>
          </a:xfrm>
          <a:prstGeom prst="rect">
            <a:avLst/>
          </a:prstGeom>
        </p:spPr>
      </p:pic>
      <p:pic>
        <p:nvPicPr>
          <p:cNvPr id="12" name="Picture 11">
            <a:extLst>
              <a:ext uri="{FF2B5EF4-FFF2-40B4-BE49-F238E27FC236}">
                <a16:creationId xmlns:a16="http://schemas.microsoft.com/office/drawing/2014/main" id="{4B78D58D-4150-5473-163D-857AA2642AC9}"/>
              </a:ext>
            </a:extLst>
          </p:cNvPr>
          <p:cNvPicPr>
            <a:picLocks noChangeAspect="1"/>
          </p:cNvPicPr>
          <p:nvPr/>
        </p:nvPicPr>
        <p:blipFill>
          <a:blip r:embed="rId5"/>
          <a:stretch>
            <a:fillRect/>
          </a:stretch>
        </p:blipFill>
        <p:spPr>
          <a:xfrm>
            <a:off x="4292567" y="2404939"/>
            <a:ext cx="4334480" cy="2248214"/>
          </a:xfrm>
          <a:prstGeom prst="rect">
            <a:avLst/>
          </a:prstGeom>
        </p:spPr>
      </p:pic>
      <p:sp>
        <p:nvSpPr>
          <p:cNvPr id="4" name="TextBox 3">
            <a:extLst>
              <a:ext uri="{FF2B5EF4-FFF2-40B4-BE49-F238E27FC236}">
                <a16:creationId xmlns:a16="http://schemas.microsoft.com/office/drawing/2014/main" id="{3605C627-68B1-8A43-481B-70E7BE08A19B}"/>
              </a:ext>
            </a:extLst>
          </p:cNvPr>
          <p:cNvSpPr txBox="1"/>
          <p:nvPr/>
        </p:nvSpPr>
        <p:spPr>
          <a:xfrm>
            <a:off x="672348" y="5153917"/>
            <a:ext cx="3242288" cy="1384995"/>
          </a:xfrm>
          <a:prstGeom prst="rect">
            <a:avLst/>
          </a:prstGeom>
          <a:noFill/>
        </p:spPr>
        <p:txBody>
          <a:bodyPr wrap="square">
            <a:spAutoFit/>
          </a:bodyPr>
          <a:lstStyle/>
          <a:p>
            <a:pPr marL="457200" indent="-457200" algn="just">
              <a:buFont typeface="Arial" panose="020B0604020202020204" pitchFamily="34" charset="0"/>
              <a:buChar char="•"/>
            </a:pPr>
            <a:r>
              <a:rPr lang="en-US" sz="2800">
                <a:solidFill>
                  <a:srgbClr val="432C62"/>
                </a:solidFill>
                <a:latin typeface="Centaur" panose="02030504050205020304" pitchFamily="18" charset="0"/>
              </a:rPr>
              <a:t>Antibody diffusion is higher in infected mosquitoes.</a:t>
            </a:r>
            <a:endParaRPr lang="en-IN" sz="2800">
              <a:solidFill>
                <a:srgbClr val="432C62"/>
              </a:solidFill>
              <a:latin typeface="Centaur" panose="02030504050205020304" pitchFamily="18" charset="0"/>
            </a:endParaRPr>
          </a:p>
        </p:txBody>
      </p:sp>
      <p:sp>
        <p:nvSpPr>
          <p:cNvPr id="5" name="TextBox 4">
            <a:extLst>
              <a:ext uri="{FF2B5EF4-FFF2-40B4-BE49-F238E27FC236}">
                <a16:creationId xmlns:a16="http://schemas.microsoft.com/office/drawing/2014/main" id="{80201F79-D5EB-372B-3398-028D0C220F86}"/>
              </a:ext>
            </a:extLst>
          </p:cNvPr>
          <p:cNvSpPr txBox="1"/>
          <p:nvPr/>
        </p:nvSpPr>
        <p:spPr>
          <a:xfrm>
            <a:off x="4474856" y="4806321"/>
            <a:ext cx="4123546" cy="1384995"/>
          </a:xfrm>
          <a:prstGeom prst="rect">
            <a:avLst/>
          </a:prstGeom>
          <a:noFill/>
        </p:spPr>
        <p:txBody>
          <a:bodyPr wrap="square">
            <a:spAutoFit/>
          </a:bodyPr>
          <a:lstStyle/>
          <a:p>
            <a:pPr marL="457200" indent="-457200" algn="just">
              <a:buFont typeface="Arial" panose="020B0604020202020204" pitchFamily="34" charset="0"/>
              <a:buChar char="•"/>
            </a:pPr>
            <a:r>
              <a:rPr lang="en-US" sz="2800">
                <a:solidFill>
                  <a:srgbClr val="432C62"/>
                </a:solidFill>
                <a:latin typeface="Centaur" panose="02030504050205020304" pitchFamily="18" charset="0"/>
              </a:rPr>
              <a:t>8× higher phagocytic index in the Pfdn6-silenced mosquitoes.</a:t>
            </a:r>
            <a:endParaRPr lang="en-IN" sz="2800">
              <a:solidFill>
                <a:srgbClr val="432C62"/>
              </a:solidFill>
              <a:latin typeface="Centaur" panose="02030504050205020304" pitchFamily="18" charset="0"/>
            </a:endParaRPr>
          </a:p>
        </p:txBody>
      </p:sp>
    </p:spTree>
    <p:extLst>
      <p:ext uri="{BB962C8B-B14F-4D97-AF65-F5344CB8AC3E}">
        <p14:creationId xmlns:p14="http://schemas.microsoft.com/office/powerpoint/2010/main" val="42492052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27DD9A-D74E-F4A3-85D2-2A5463E33A88}"/>
              </a:ext>
            </a:extLst>
          </p:cNvPr>
          <p:cNvPicPr>
            <a:picLocks noChangeAspect="1"/>
          </p:cNvPicPr>
          <p:nvPr/>
        </p:nvPicPr>
        <p:blipFill>
          <a:blip r:embed="rId2"/>
          <a:stretch>
            <a:fillRect/>
          </a:stretch>
        </p:blipFill>
        <p:spPr>
          <a:xfrm>
            <a:off x="5296751" y="1542899"/>
            <a:ext cx="3077648" cy="4567230"/>
          </a:xfrm>
          <a:prstGeom prst="rect">
            <a:avLst/>
          </a:prstGeom>
        </p:spPr>
      </p:pic>
      <p:pic>
        <p:nvPicPr>
          <p:cNvPr id="9" name="Picture 8">
            <a:extLst>
              <a:ext uri="{FF2B5EF4-FFF2-40B4-BE49-F238E27FC236}">
                <a16:creationId xmlns:a16="http://schemas.microsoft.com/office/drawing/2014/main" id="{FA2C1C55-2067-F4B9-A350-E80E1B5784E8}"/>
              </a:ext>
            </a:extLst>
          </p:cNvPr>
          <p:cNvPicPr>
            <a:picLocks noChangeAspect="1"/>
          </p:cNvPicPr>
          <p:nvPr/>
        </p:nvPicPr>
        <p:blipFill>
          <a:blip r:embed="rId3"/>
          <a:stretch>
            <a:fillRect/>
          </a:stretch>
        </p:blipFill>
        <p:spPr>
          <a:xfrm>
            <a:off x="8610599" y="1580742"/>
            <a:ext cx="3112440" cy="4529387"/>
          </a:xfrm>
          <a:prstGeom prst="rect">
            <a:avLst/>
          </a:prstGeom>
        </p:spPr>
      </p:pic>
      <p:sp>
        <p:nvSpPr>
          <p:cNvPr id="2" name="Slide Number Placeholder 1">
            <a:extLst>
              <a:ext uri="{FF2B5EF4-FFF2-40B4-BE49-F238E27FC236}">
                <a16:creationId xmlns:a16="http://schemas.microsoft.com/office/drawing/2014/main" id="{4059226B-12C0-1E83-3671-73C62187DCC3}"/>
              </a:ext>
            </a:extLst>
          </p:cNvPr>
          <p:cNvSpPr>
            <a:spLocks noGrp="1"/>
          </p:cNvSpPr>
          <p:nvPr>
            <p:ph type="sldNum" sz="quarter" idx="12"/>
          </p:nvPr>
        </p:nvSpPr>
        <p:spPr/>
        <p:txBody>
          <a:bodyPr/>
          <a:lstStyle/>
          <a:p>
            <a:fld id="{F0860A3E-CC72-4C35-A2CB-FA0A76866CEA}" type="slidenum">
              <a:rPr lang="en-IN" smtClean="0"/>
              <a:t>45</a:t>
            </a:fld>
            <a:endParaRPr lang="en-US"/>
          </a:p>
        </p:txBody>
      </p:sp>
      <p:sp>
        <p:nvSpPr>
          <p:cNvPr id="10" name="TextBox 9">
            <a:extLst>
              <a:ext uri="{FF2B5EF4-FFF2-40B4-BE49-F238E27FC236}">
                <a16:creationId xmlns:a16="http://schemas.microsoft.com/office/drawing/2014/main" id="{5FFDB7D1-D2EB-DEA9-9B29-8F1A26244229}"/>
              </a:ext>
            </a:extLst>
          </p:cNvPr>
          <p:cNvSpPr txBox="1"/>
          <p:nvPr/>
        </p:nvSpPr>
        <p:spPr>
          <a:xfrm>
            <a:off x="2181926" y="195747"/>
            <a:ext cx="8147114" cy="138499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a:ln>
                  <a:noFill/>
                </a:ln>
                <a:solidFill>
                  <a:srgbClr val="432C62"/>
                </a:solidFill>
                <a:effectLst/>
                <a:latin typeface="Centaur" panose="02030504050205020304" pitchFamily="18" charset="0"/>
              </a:rPr>
              <a:t>Gene Silencing: LAN and TEP1</a:t>
            </a:r>
            <a:endParaRPr kumimoji="0" lang="en-US" altLang="en-US" sz="4800" b="0" i="0" u="none" strike="noStrike" cap="none" normalizeH="0" baseline="0">
              <a:ln>
                <a:noFill/>
              </a:ln>
              <a:solidFill>
                <a:srgbClr val="432C62"/>
              </a:solidFill>
              <a:effectLst/>
              <a:latin typeface="Centaur" panose="02030504050205020304" pitchFamily="18" charset="0"/>
            </a:endParaRP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algn="ctr"/>
            <a:endParaRPr lang="en-IN"/>
          </a:p>
        </p:txBody>
      </p:sp>
      <p:sp>
        <p:nvSpPr>
          <p:cNvPr id="13" name="TextBox 12">
            <a:extLst>
              <a:ext uri="{FF2B5EF4-FFF2-40B4-BE49-F238E27FC236}">
                <a16:creationId xmlns:a16="http://schemas.microsoft.com/office/drawing/2014/main" id="{84E8BC8F-F9EA-01D4-AF57-B23EFE86BB2A}"/>
              </a:ext>
            </a:extLst>
          </p:cNvPr>
          <p:cNvSpPr txBox="1"/>
          <p:nvPr/>
        </p:nvSpPr>
        <p:spPr>
          <a:xfrm>
            <a:off x="692653" y="2189230"/>
            <a:ext cx="4068533" cy="3108543"/>
          </a:xfrm>
          <a:prstGeom prst="rect">
            <a:avLst/>
          </a:prstGeom>
          <a:noFill/>
        </p:spPr>
        <p:txBody>
          <a:bodyPr wrap="square">
            <a:spAutoFit/>
          </a:bodyPr>
          <a:lstStyle/>
          <a:p>
            <a:pPr marL="285750" indent="-285750" algn="just">
              <a:buFont typeface="Arial" panose="020B0604020202020204" pitchFamily="34" charset="0"/>
              <a:buChar char="•"/>
            </a:pPr>
            <a:r>
              <a:rPr lang="en-IN" sz="2800">
                <a:solidFill>
                  <a:srgbClr val="432C62"/>
                </a:solidFill>
                <a:latin typeface="Centaur" panose="02030504050205020304" pitchFamily="18" charset="0"/>
              </a:rPr>
              <a:t>LAN silencing alone → Decreased parasite survival due to lack of protection. </a:t>
            </a:r>
          </a:p>
          <a:p>
            <a:pPr marL="285750" indent="-285750" algn="just">
              <a:buFont typeface="Arial" panose="020B0604020202020204" pitchFamily="34" charset="0"/>
              <a:buChar char="•"/>
            </a:pPr>
            <a:r>
              <a:rPr lang="en-IN" sz="2800">
                <a:solidFill>
                  <a:srgbClr val="432C62"/>
                </a:solidFill>
                <a:latin typeface="Centaur" panose="02030504050205020304" pitchFamily="18" charset="0"/>
              </a:rPr>
              <a:t>Tep1 silencing alone → Increased parasite survival due to reduced immune attack. </a:t>
            </a:r>
          </a:p>
        </p:txBody>
      </p:sp>
    </p:spTree>
    <p:extLst>
      <p:ext uri="{BB962C8B-B14F-4D97-AF65-F5344CB8AC3E}">
        <p14:creationId xmlns:p14="http://schemas.microsoft.com/office/powerpoint/2010/main" val="1953768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47828-EA16-6C40-A800-3B91BBA96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1073A-BA3F-DD2D-567E-75E887AA3938}"/>
              </a:ext>
            </a:extLst>
          </p:cNvPr>
          <p:cNvSpPr>
            <a:spLocks noGrp="1"/>
          </p:cNvSpPr>
          <p:nvPr>
            <p:ph type="title"/>
          </p:nvPr>
        </p:nvSpPr>
        <p:spPr>
          <a:xfrm>
            <a:off x="210457" y="2192470"/>
            <a:ext cx="11771086" cy="2473060"/>
          </a:xfrm>
        </p:spPr>
        <p:txBody>
          <a:bodyPr>
            <a:noAutofit/>
          </a:bodyPr>
          <a:lstStyle/>
          <a:p>
            <a:pPr algn="just"/>
            <a:r>
              <a:rPr lang="en-US" sz="4900" b="1">
                <a:solidFill>
                  <a:srgbClr val="432C62"/>
                </a:solidFill>
                <a:latin typeface="Centaur" panose="02030504050205020304" pitchFamily="18" charset="0"/>
              </a:rPr>
              <a:t>The microbial leakage upon midgut barrier</a:t>
            </a:r>
            <a:br>
              <a:rPr lang="en-US" sz="4900" b="1">
                <a:solidFill>
                  <a:srgbClr val="432C62"/>
                </a:solidFill>
                <a:latin typeface="Centaur" panose="02030504050205020304" pitchFamily="18" charset="0"/>
              </a:rPr>
            </a:br>
            <a:r>
              <a:rPr lang="en-US" sz="4900" b="1">
                <a:solidFill>
                  <a:srgbClr val="432C62"/>
                </a:solidFill>
                <a:latin typeface="Centaur" panose="02030504050205020304" pitchFamily="18" charset="0"/>
              </a:rPr>
              <a:t>disruption triggers anti-Plasmodium immune</a:t>
            </a:r>
            <a:br>
              <a:rPr lang="en-US" sz="4900" b="1">
                <a:solidFill>
                  <a:srgbClr val="432C62"/>
                </a:solidFill>
                <a:latin typeface="Centaur" panose="02030504050205020304" pitchFamily="18" charset="0"/>
              </a:rPr>
            </a:br>
            <a:r>
              <a:rPr lang="en-US" sz="4900" b="1">
                <a:solidFill>
                  <a:srgbClr val="432C62"/>
                </a:solidFill>
                <a:latin typeface="Centaur" panose="02030504050205020304" pitchFamily="18" charset="0"/>
              </a:rPr>
              <a:t>responses.</a:t>
            </a:r>
            <a:endParaRPr lang="en-IN" sz="4900" b="1">
              <a:solidFill>
                <a:srgbClr val="432C62"/>
              </a:solidFill>
              <a:latin typeface="Centaur" panose="02030504050205020304" pitchFamily="18" charset="0"/>
            </a:endParaRPr>
          </a:p>
        </p:txBody>
      </p:sp>
      <p:sp>
        <p:nvSpPr>
          <p:cNvPr id="3" name="Slide Number Placeholder 2">
            <a:extLst>
              <a:ext uri="{FF2B5EF4-FFF2-40B4-BE49-F238E27FC236}">
                <a16:creationId xmlns:a16="http://schemas.microsoft.com/office/drawing/2014/main" id="{40374583-4CEF-2A24-F104-07148D618487}"/>
              </a:ext>
            </a:extLst>
          </p:cNvPr>
          <p:cNvSpPr>
            <a:spLocks noGrp="1"/>
          </p:cNvSpPr>
          <p:nvPr>
            <p:ph type="sldNum" sz="quarter" idx="12"/>
          </p:nvPr>
        </p:nvSpPr>
        <p:spPr/>
        <p:txBody>
          <a:bodyPr/>
          <a:lstStyle/>
          <a:p>
            <a:fld id="{F0860A3E-CC72-4C35-A2CB-FA0A76866CEA}" type="slidenum">
              <a:rPr lang="en-IN" smtClean="0"/>
              <a:t>46</a:t>
            </a:fld>
            <a:endParaRPr lang="en-US"/>
          </a:p>
        </p:txBody>
      </p:sp>
    </p:spTree>
    <p:extLst>
      <p:ext uri="{BB962C8B-B14F-4D97-AF65-F5344CB8AC3E}">
        <p14:creationId xmlns:p14="http://schemas.microsoft.com/office/powerpoint/2010/main" val="3952240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BD818-336D-D422-B270-FD5FF09B935C}"/>
              </a:ext>
            </a:extLst>
          </p:cNvPr>
          <p:cNvPicPr>
            <a:picLocks noChangeAspect="1"/>
          </p:cNvPicPr>
          <p:nvPr/>
        </p:nvPicPr>
        <p:blipFill>
          <a:blip r:embed="rId2"/>
          <a:stretch>
            <a:fillRect/>
          </a:stretch>
        </p:blipFill>
        <p:spPr>
          <a:xfrm>
            <a:off x="2013418" y="1003460"/>
            <a:ext cx="7968782" cy="5352890"/>
          </a:xfrm>
          <a:prstGeom prst="rect">
            <a:avLst/>
          </a:prstGeom>
        </p:spPr>
      </p:pic>
      <p:sp>
        <p:nvSpPr>
          <p:cNvPr id="7" name="TextBox 6">
            <a:extLst>
              <a:ext uri="{FF2B5EF4-FFF2-40B4-BE49-F238E27FC236}">
                <a16:creationId xmlns:a16="http://schemas.microsoft.com/office/drawing/2014/main" id="{51529617-EF40-CA58-671D-BD65F5042245}"/>
              </a:ext>
            </a:extLst>
          </p:cNvPr>
          <p:cNvSpPr txBox="1"/>
          <p:nvPr/>
        </p:nvSpPr>
        <p:spPr>
          <a:xfrm>
            <a:off x="-82910" y="136525"/>
            <a:ext cx="12026277" cy="646331"/>
          </a:xfrm>
          <a:prstGeom prst="rect">
            <a:avLst/>
          </a:prstGeom>
          <a:noFill/>
        </p:spPr>
        <p:txBody>
          <a:bodyPr wrap="square">
            <a:spAutoFit/>
          </a:bodyPr>
          <a:lstStyle/>
          <a:p>
            <a:pPr algn="ctr"/>
            <a:r>
              <a:rPr lang="en-US" sz="3600" b="1">
                <a:solidFill>
                  <a:srgbClr val="432C62"/>
                </a:solidFill>
                <a:latin typeface="Centaur" panose="02030504050205020304" pitchFamily="18" charset="0"/>
              </a:rPr>
              <a:t>A proposed model of disruption of the PFDN–chaperonin complex</a:t>
            </a:r>
            <a:endParaRPr lang="en-IN" sz="3600" b="1">
              <a:solidFill>
                <a:srgbClr val="432C62"/>
              </a:solidFill>
              <a:latin typeface="Centaur" panose="02030504050205020304" pitchFamily="18" charset="0"/>
            </a:endParaRPr>
          </a:p>
        </p:txBody>
      </p:sp>
      <p:sp>
        <p:nvSpPr>
          <p:cNvPr id="2" name="Slide Number Placeholder 1">
            <a:extLst>
              <a:ext uri="{FF2B5EF4-FFF2-40B4-BE49-F238E27FC236}">
                <a16:creationId xmlns:a16="http://schemas.microsoft.com/office/drawing/2014/main" id="{A26AA7B3-1D66-3F2A-253E-94CE44DF49B9}"/>
              </a:ext>
            </a:extLst>
          </p:cNvPr>
          <p:cNvSpPr>
            <a:spLocks noGrp="1"/>
          </p:cNvSpPr>
          <p:nvPr>
            <p:ph type="sldNum" sz="quarter" idx="12"/>
          </p:nvPr>
        </p:nvSpPr>
        <p:spPr/>
        <p:txBody>
          <a:bodyPr/>
          <a:lstStyle/>
          <a:p>
            <a:fld id="{F0860A3E-CC72-4C35-A2CB-FA0A76866CEA}" type="slidenum">
              <a:rPr lang="en-IN" smtClean="0"/>
              <a:t>47</a:t>
            </a:fld>
            <a:endParaRPr lang="en-US"/>
          </a:p>
        </p:txBody>
      </p:sp>
    </p:spTree>
    <p:extLst>
      <p:ext uri="{BB962C8B-B14F-4D97-AF65-F5344CB8AC3E}">
        <p14:creationId xmlns:p14="http://schemas.microsoft.com/office/powerpoint/2010/main" val="343266274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C0DD4-B39F-F4F3-5E61-75936EBA8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D9A7C-A517-AB69-C46F-0DC02B09D499}"/>
              </a:ext>
            </a:extLst>
          </p:cNvPr>
          <p:cNvSpPr>
            <a:spLocks noGrp="1"/>
          </p:cNvSpPr>
          <p:nvPr>
            <p:ph type="title"/>
          </p:nvPr>
        </p:nvSpPr>
        <p:spPr>
          <a:xfrm>
            <a:off x="210457" y="2192470"/>
            <a:ext cx="11771086" cy="2473060"/>
          </a:xfrm>
        </p:spPr>
        <p:txBody>
          <a:bodyPr>
            <a:noAutofit/>
          </a:bodyPr>
          <a:lstStyle/>
          <a:p>
            <a:pPr algn="just"/>
            <a:r>
              <a:rPr lang="en-US" sz="4900" b="1">
                <a:solidFill>
                  <a:srgbClr val="432C62"/>
                </a:solidFill>
                <a:latin typeface="Centaur" panose="02030504050205020304" pitchFamily="18" charset="0"/>
              </a:rPr>
              <a:t>A diminished laminin coating upon PFDN–</a:t>
            </a:r>
            <a:br>
              <a:rPr lang="en-US" sz="4900" b="1">
                <a:solidFill>
                  <a:srgbClr val="432C62"/>
                </a:solidFill>
                <a:latin typeface="Centaur" panose="02030504050205020304" pitchFamily="18" charset="0"/>
              </a:rPr>
            </a:br>
            <a:r>
              <a:rPr lang="en-US" sz="4900" b="1">
                <a:solidFill>
                  <a:srgbClr val="432C62"/>
                </a:solidFill>
                <a:latin typeface="Centaur" panose="02030504050205020304" pitchFamily="18" charset="0"/>
              </a:rPr>
              <a:t>chaperonin complex disruption facilitates</a:t>
            </a:r>
            <a:br>
              <a:rPr lang="en-US" sz="4900" b="1">
                <a:solidFill>
                  <a:srgbClr val="432C62"/>
                </a:solidFill>
                <a:latin typeface="Centaur" panose="02030504050205020304" pitchFamily="18" charset="0"/>
              </a:rPr>
            </a:br>
            <a:r>
              <a:rPr lang="en-US" sz="4900" b="1">
                <a:solidFill>
                  <a:srgbClr val="432C62"/>
                </a:solidFill>
                <a:latin typeface="Centaur" panose="02030504050205020304" pitchFamily="18" charset="0"/>
              </a:rPr>
              <a:t>parasite targeting by the Tep1 complement factor.</a:t>
            </a:r>
            <a:endParaRPr lang="en-IN" sz="4900" b="1">
              <a:solidFill>
                <a:srgbClr val="432C62"/>
              </a:solidFill>
              <a:latin typeface="Centaur" panose="02030504050205020304" pitchFamily="18" charset="0"/>
            </a:endParaRPr>
          </a:p>
        </p:txBody>
      </p:sp>
      <p:sp>
        <p:nvSpPr>
          <p:cNvPr id="3" name="Slide Number Placeholder 2">
            <a:extLst>
              <a:ext uri="{FF2B5EF4-FFF2-40B4-BE49-F238E27FC236}">
                <a16:creationId xmlns:a16="http://schemas.microsoft.com/office/drawing/2014/main" id="{B3A62865-C263-AB4F-7959-977414D4B59F}"/>
              </a:ext>
            </a:extLst>
          </p:cNvPr>
          <p:cNvSpPr>
            <a:spLocks noGrp="1"/>
          </p:cNvSpPr>
          <p:nvPr>
            <p:ph type="sldNum" sz="quarter" idx="12"/>
          </p:nvPr>
        </p:nvSpPr>
        <p:spPr/>
        <p:txBody>
          <a:bodyPr/>
          <a:lstStyle/>
          <a:p>
            <a:fld id="{F0860A3E-CC72-4C35-A2CB-FA0A76866CEA}" type="slidenum">
              <a:rPr lang="en-IN" smtClean="0"/>
              <a:t>48</a:t>
            </a:fld>
            <a:endParaRPr lang="en-US"/>
          </a:p>
        </p:txBody>
      </p:sp>
    </p:spTree>
    <p:extLst>
      <p:ext uri="{BB962C8B-B14F-4D97-AF65-F5344CB8AC3E}">
        <p14:creationId xmlns:p14="http://schemas.microsoft.com/office/powerpoint/2010/main" val="31470809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44B0-0B52-DD08-1496-E1F75DDF7BED}"/>
              </a:ext>
            </a:extLst>
          </p:cNvPr>
          <p:cNvSpPr>
            <a:spLocks noGrp="1"/>
          </p:cNvSpPr>
          <p:nvPr>
            <p:ph type="title"/>
          </p:nvPr>
        </p:nvSpPr>
        <p:spPr>
          <a:xfrm>
            <a:off x="489856" y="249012"/>
            <a:ext cx="10976429" cy="1122588"/>
          </a:xfrm>
        </p:spPr>
        <p:txBody>
          <a:bodyPr>
            <a:normAutofit/>
          </a:bodyPr>
          <a:lstStyle/>
          <a:p>
            <a:pPr algn="ctr"/>
            <a:r>
              <a:rPr lang="en-US" sz="4900" b="1">
                <a:solidFill>
                  <a:srgbClr val="432C62"/>
                </a:solidFill>
                <a:latin typeface="Centaur" panose="02030504050205020304" pitchFamily="18" charset="0"/>
              </a:rPr>
              <a:t>Protein sequence alignment of PFDN6</a:t>
            </a:r>
            <a:endParaRPr lang="en-IN" sz="4900" b="1">
              <a:solidFill>
                <a:srgbClr val="432C62"/>
              </a:solidFill>
              <a:latin typeface="Centaur" panose="02030504050205020304" pitchFamily="18" charset="0"/>
            </a:endParaRPr>
          </a:p>
        </p:txBody>
      </p:sp>
      <p:sp>
        <p:nvSpPr>
          <p:cNvPr id="3" name="Slide Number Placeholder 2">
            <a:extLst>
              <a:ext uri="{FF2B5EF4-FFF2-40B4-BE49-F238E27FC236}">
                <a16:creationId xmlns:a16="http://schemas.microsoft.com/office/drawing/2014/main" id="{362A30F0-115E-B0C4-4656-6A004589D585}"/>
              </a:ext>
            </a:extLst>
          </p:cNvPr>
          <p:cNvSpPr>
            <a:spLocks noGrp="1"/>
          </p:cNvSpPr>
          <p:nvPr>
            <p:ph type="sldNum" sz="quarter" idx="12"/>
          </p:nvPr>
        </p:nvSpPr>
        <p:spPr/>
        <p:txBody>
          <a:bodyPr/>
          <a:lstStyle/>
          <a:p>
            <a:fld id="{F0860A3E-CC72-4C35-A2CB-FA0A76866CEA}" type="slidenum">
              <a:rPr lang="en-IN" smtClean="0"/>
              <a:t>49</a:t>
            </a:fld>
            <a:endParaRPr lang="en-US"/>
          </a:p>
        </p:txBody>
      </p:sp>
      <p:pic>
        <p:nvPicPr>
          <p:cNvPr id="5" name="Picture 4">
            <a:extLst>
              <a:ext uri="{FF2B5EF4-FFF2-40B4-BE49-F238E27FC236}">
                <a16:creationId xmlns:a16="http://schemas.microsoft.com/office/drawing/2014/main" id="{181F4483-7156-7713-BF0F-71D94D3AE61D}"/>
              </a:ext>
            </a:extLst>
          </p:cNvPr>
          <p:cNvPicPr>
            <a:picLocks noChangeAspect="1"/>
          </p:cNvPicPr>
          <p:nvPr/>
        </p:nvPicPr>
        <p:blipFill>
          <a:blip r:embed="rId2"/>
          <a:stretch>
            <a:fillRect/>
          </a:stretch>
        </p:blipFill>
        <p:spPr>
          <a:xfrm>
            <a:off x="1217977" y="1371600"/>
            <a:ext cx="9629888" cy="5108028"/>
          </a:xfrm>
          <a:prstGeom prst="rect">
            <a:avLst/>
          </a:prstGeom>
        </p:spPr>
      </p:pic>
    </p:spTree>
    <p:extLst>
      <p:ext uri="{BB962C8B-B14F-4D97-AF65-F5344CB8AC3E}">
        <p14:creationId xmlns:p14="http://schemas.microsoft.com/office/powerpoint/2010/main" val="414704930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A9136-47F8-4026-3D39-96F8A38B8871}"/>
              </a:ext>
            </a:extLst>
          </p:cNvPr>
          <p:cNvSpPr>
            <a:spLocks noGrp="1"/>
          </p:cNvSpPr>
          <p:nvPr>
            <p:ph type="sldNum" sz="quarter" idx="12"/>
          </p:nvPr>
        </p:nvSpPr>
        <p:spPr/>
        <p:txBody>
          <a:bodyPr/>
          <a:lstStyle/>
          <a:p>
            <a:fld id="{F0860A3E-CC72-4C35-A2CB-FA0A76866CEA}" type="slidenum">
              <a:rPr lang="en-IN" smtClean="0"/>
              <a:t>5</a:t>
            </a:fld>
            <a:endParaRPr lang="en-IN"/>
          </a:p>
        </p:txBody>
      </p:sp>
      <p:sp>
        <p:nvSpPr>
          <p:cNvPr id="5" name="Title 1">
            <a:extLst>
              <a:ext uri="{FF2B5EF4-FFF2-40B4-BE49-F238E27FC236}">
                <a16:creationId xmlns:a16="http://schemas.microsoft.com/office/drawing/2014/main" id="{3A5B202A-91CC-52C8-1DB0-005C9A2DEE45}"/>
              </a:ext>
            </a:extLst>
          </p:cNvPr>
          <p:cNvSpPr txBox="1">
            <a:spLocks/>
          </p:cNvSpPr>
          <p:nvPr/>
        </p:nvSpPr>
        <p:spPr>
          <a:xfrm>
            <a:off x="753331" y="332987"/>
            <a:ext cx="4340041" cy="10874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432C62"/>
                </a:solidFill>
                <a:latin typeface="Centaur"/>
                <a:ea typeface="Calibri Light"/>
                <a:cs typeface="Calibri Light"/>
              </a:rPr>
              <a:t>Protein Folding</a:t>
            </a:r>
            <a:endParaRPr lang="en-US" sz="4800" b="1">
              <a:solidFill>
                <a:srgbClr val="432C62"/>
              </a:solidFill>
              <a:latin typeface="Centaur"/>
            </a:endParaRPr>
          </a:p>
        </p:txBody>
      </p:sp>
      <p:sp>
        <p:nvSpPr>
          <p:cNvPr id="6" name="Content Placeholder 2">
            <a:extLst>
              <a:ext uri="{FF2B5EF4-FFF2-40B4-BE49-F238E27FC236}">
                <a16:creationId xmlns:a16="http://schemas.microsoft.com/office/drawing/2014/main" id="{0FF3C304-9F50-2809-5777-F13F83F397F2}"/>
              </a:ext>
            </a:extLst>
          </p:cNvPr>
          <p:cNvSpPr txBox="1">
            <a:spLocks/>
          </p:cNvSpPr>
          <p:nvPr/>
        </p:nvSpPr>
        <p:spPr>
          <a:xfrm>
            <a:off x="814982" y="1705084"/>
            <a:ext cx="6207610" cy="34478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432C62"/>
                </a:solidFill>
                <a:latin typeface="Centaur"/>
                <a:ea typeface="+mn-lt"/>
                <a:cs typeface="+mn-lt"/>
              </a:rPr>
              <a:t>Protein folding is the biological process by which a linear chain of</a:t>
            </a:r>
            <a:r>
              <a:rPr lang="en-US" b="1">
                <a:solidFill>
                  <a:srgbClr val="432C62"/>
                </a:solidFill>
                <a:latin typeface="Centaur"/>
                <a:ea typeface="+mn-lt"/>
                <a:cs typeface="+mn-lt"/>
              </a:rPr>
              <a:t> </a:t>
            </a:r>
            <a:r>
              <a:rPr lang="en-US">
                <a:solidFill>
                  <a:srgbClr val="432C62"/>
                </a:solidFill>
                <a:latin typeface="Centaur"/>
                <a:ea typeface="+mn-lt"/>
                <a:cs typeface="+mn-lt"/>
              </a:rPr>
              <a:t>amino acids (polypeptide) folds into a specific, stable three</a:t>
            </a:r>
            <a:r>
              <a:rPr lang="en-US" b="1">
                <a:solidFill>
                  <a:srgbClr val="432C62"/>
                </a:solidFill>
                <a:latin typeface="Centaur"/>
                <a:ea typeface="+mn-lt"/>
                <a:cs typeface="+mn-lt"/>
              </a:rPr>
              <a:t>-</a:t>
            </a:r>
            <a:r>
              <a:rPr lang="en-US">
                <a:solidFill>
                  <a:srgbClr val="432C62"/>
                </a:solidFill>
                <a:latin typeface="Centaur"/>
                <a:ea typeface="+mn-lt"/>
                <a:cs typeface="+mn-lt"/>
              </a:rPr>
              <a:t>dimensional (3D) structure, which is essential for the protein's function.</a:t>
            </a:r>
          </a:p>
          <a:p>
            <a:pPr algn="just"/>
            <a:r>
              <a:rPr lang="en-US">
                <a:solidFill>
                  <a:srgbClr val="432C62"/>
                </a:solidFill>
                <a:latin typeface="Centaur"/>
                <a:ea typeface="+mn-lt"/>
                <a:cs typeface="+mn-lt"/>
              </a:rPr>
              <a:t>Folding is driven by interactions between amino acids, such as hydrogen bonding, hydrophobic interactions, and ionic bonds.</a:t>
            </a:r>
            <a:endParaRPr lang="en-US">
              <a:solidFill>
                <a:srgbClr val="432C62"/>
              </a:solidFill>
              <a:latin typeface="Centaur"/>
              <a:ea typeface="Calibri"/>
              <a:cs typeface="Calibri"/>
            </a:endParaRPr>
          </a:p>
          <a:p>
            <a:pPr algn="just"/>
            <a:r>
              <a:rPr lang="en-US">
                <a:solidFill>
                  <a:srgbClr val="432C62"/>
                </a:solidFill>
                <a:latin typeface="Centaur"/>
                <a:ea typeface="+mn-lt"/>
                <a:cs typeface="+mn-lt"/>
              </a:rPr>
              <a:t>The process is often assisted by molecular chaperones in the cell.</a:t>
            </a:r>
            <a:endParaRPr lang="en-US">
              <a:solidFill>
                <a:srgbClr val="432C62"/>
              </a:solidFill>
              <a:latin typeface="Centaur"/>
              <a:ea typeface="Calibri"/>
              <a:cs typeface="Calibri"/>
            </a:endParaRPr>
          </a:p>
        </p:txBody>
      </p:sp>
      <p:pic>
        <p:nvPicPr>
          <p:cNvPr id="7" name="Picture 6" descr="Diagram of a protein folding diagram&#10;&#10;AI-generated content may be incorrect.">
            <a:extLst>
              <a:ext uri="{FF2B5EF4-FFF2-40B4-BE49-F238E27FC236}">
                <a16:creationId xmlns:a16="http://schemas.microsoft.com/office/drawing/2014/main" id="{6BCD2DD3-60BD-2A41-A80D-047B8B2F21E4}"/>
              </a:ext>
            </a:extLst>
          </p:cNvPr>
          <p:cNvPicPr>
            <a:picLocks noChangeAspect="1"/>
          </p:cNvPicPr>
          <p:nvPr/>
        </p:nvPicPr>
        <p:blipFill>
          <a:blip r:embed="rId2"/>
          <a:stretch>
            <a:fillRect/>
          </a:stretch>
        </p:blipFill>
        <p:spPr>
          <a:xfrm>
            <a:off x="7393414" y="1557243"/>
            <a:ext cx="3983604" cy="4264888"/>
          </a:xfrm>
          <a:prstGeom prst="rect">
            <a:avLst/>
          </a:prstGeom>
        </p:spPr>
      </p:pic>
    </p:spTree>
    <p:extLst>
      <p:ext uri="{BB962C8B-B14F-4D97-AF65-F5344CB8AC3E}">
        <p14:creationId xmlns:p14="http://schemas.microsoft.com/office/powerpoint/2010/main" val="3665369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92F39-74A7-4CEC-5A11-8E044A906AA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34A273-4FD9-3B64-809F-8BA2CBA460AC}"/>
              </a:ext>
            </a:extLst>
          </p:cNvPr>
          <p:cNvSpPr txBox="1"/>
          <p:nvPr/>
        </p:nvSpPr>
        <p:spPr>
          <a:xfrm>
            <a:off x="0" y="226536"/>
            <a:ext cx="12192000" cy="1323439"/>
          </a:xfrm>
          <a:prstGeom prst="rect">
            <a:avLst/>
          </a:prstGeom>
          <a:noFill/>
        </p:spPr>
        <p:txBody>
          <a:bodyPr wrap="square">
            <a:spAutoFit/>
          </a:bodyPr>
          <a:lstStyle/>
          <a:p>
            <a:pPr algn="ctr"/>
            <a:r>
              <a:rPr lang="en-US" sz="4000" b="1">
                <a:solidFill>
                  <a:srgbClr val="432C62"/>
                </a:solidFill>
                <a:latin typeface="Centaur" panose="02030504050205020304" pitchFamily="18" charset="0"/>
              </a:rPr>
              <a:t>In silico prediction of antibody epitopes for AgPFDN6 and a comparison of sequence homology with human PFDN6</a:t>
            </a:r>
            <a:endParaRPr lang="en-IN" sz="4000" b="1">
              <a:solidFill>
                <a:srgbClr val="432C62"/>
              </a:solidFill>
              <a:latin typeface="Centaur" panose="02030504050205020304" pitchFamily="18" charset="0"/>
            </a:endParaRPr>
          </a:p>
        </p:txBody>
      </p:sp>
      <p:sp>
        <p:nvSpPr>
          <p:cNvPr id="2" name="Slide Number Placeholder 1">
            <a:extLst>
              <a:ext uri="{FF2B5EF4-FFF2-40B4-BE49-F238E27FC236}">
                <a16:creationId xmlns:a16="http://schemas.microsoft.com/office/drawing/2014/main" id="{F5D26178-0E01-BA19-D24A-F44CB5B50282}"/>
              </a:ext>
            </a:extLst>
          </p:cNvPr>
          <p:cNvSpPr>
            <a:spLocks noGrp="1"/>
          </p:cNvSpPr>
          <p:nvPr>
            <p:ph type="sldNum" sz="quarter" idx="12"/>
          </p:nvPr>
        </p:nvSpPr>
        <p:spPr/>
        <p:txBody>
          <a:bodyPr/>
          <a:lstStyle/>
          <a:p>
            <a:fld id="{F0860A3E-CC72-4C35-A2CB-FA0A76866CEA}" type="slidenum">
              <a:rPr lang="en-IN" smtClean="0"/>
              <a:t>50</a:t>
            </a:fld>
            <a:endParaRPr lang="en-US"/>
          </a:p>
        </p:txBody>
      </p:sp>
      <p:pic>
        <p:nvPicPr>
          <p:cNvPr id="4" name="Picture 3">
            <a:extLst>
              <a:ext uri="{FF2B5EF4-FFF2-40B4-BE49-F238E27FC236}">
                <a16:creationId xmlns:a16="http://schemas.microsoft.com/office/drawing/2014/main" id="{2B11117E-9403-7F63-6A5B-295D78575CE8}"/>
              </a:ext>
            </a:extLst>
          </p:cNvPr>
          <p:cNvPicPr>
            <a:picLocks noChangeAspect="1"/>
          </p:cNvPicPr>
          <p:nvPr/>
        </p:nvPicPr>
        <p:blipFill>
          <a:blip r:embed="rId2"/>
          <a:srcRect l="2087" r="4282" b="39374"/>
          <a:stretch/>
        </p:blipFill>
        <p:spPr>
          <a:xfrm>
            <a:off x="395785" y="1745044"/>
            <a:ext cx="5700215" cy="4004664"/>
          </a:xfrm>
          <a:prstGeom prst="rect">
            <a:avLst/>
          </a:prstGeom>
        </p:spPr>
      </p:pic>
      <p:pic>
        <p:nvPicPr>
          <p:cNvPr id="3" name="Picture 2">
            <a:extLst>
              <a:ext uri="{FF2B5EF4-FFF2-40B4-BE49-F238E27FC236}">
                <a16:creationId xmlns:a16="http://schemas.microsoft.com/office/drawing/2014/main" id="{CDEFDC96-68CC-463F-54B7-83C4DFC209DE}"/>
              </a:ext>
            </a:extLst>
          </p:cNvPr>
          <p:cNvPicPr>
            <a:picLocks noChangeAspect="1"/>
          </p:cNvPicPr>
          <p:nvPr/>
        </p:nvPicPr>
        <p:blipFill>
          <a:blip r:embed="rId2"/>
          <a:srcRect l="2127" t="60626" r="4241" b="14168"/>
          <a:stretch/>
        </p:blipFill>
        <p:spPr>
          <a:xfrm>
            <a:off x="6337246" y="1765788"/>
            <a:ext cx="5700216" cy="1665027"/>
          </a:xfrm>
          <a:prstGeom prst="rect">
            <a:avLst/>
          </a:prstGeom>
        </p:spPr>
      </p:pic>
      <p:pic>
        <p:nvPicPr>
          <p:cNvPr id="6" name="Picture 5">
            <a:extLst>
              <a:ext uri="{FF2B5EF4-FFF2-40B4-BE49-F238E27FC236}">
                <a16:creationId xmlns:a16="http://schemas.microsoft.com/office/drawing/2014/main" id="{1C6A8B89-06D0-3053-A326-93935A736EB3}"/>
              </a:ext>
            </a:extLst>
          </p:cNvPr>
          <p:cNvPicPr>
            <a:picLocks noChangeAspect="1"/>
          </p:cNvPicPr>
          <p:nvPr/>
        </p:nvPicPr>
        <p:blipFill>
          <a:blip r:embed="rId2"/>
          <a:srcRect t="85215" r="11540"/>
          <a:stretch/>
        </p:blipFill>
        <p:spPr>
          <a:xfrm>
            <a:off x="6382646" y="3646628"/>
            <a:ext cx="5677425" cy="1029630"/>
          </a:xfrm>
          <a:prstGeom prst="rect">
            <a:avLst/>
          </a:prstGeom>
        </p:spPr>
      </p:pic>
      <p:sp>
        <p:nvSpPr>
          <p:cNvPr id="8" name="TextBox 7">
            <a:extLst>
              <a:ext uri="{FF2B5EF4-FFF2-40B4-BE49-F238E27FC236}">
                <a16:creationId xmlns:a16="http://schemas.microsoft.com/office/drawing/2014/main" id="{E8E2AD5F-79BE-3697-8E2E-63C8B9544976}"/>
              </a:ext>
            </a:extLst>
          </p:cNvPr>
          <p:cNvSpPr txBox="1"/>
          <p:nvPr/>
        </p:nvSpPr>
        <p:spPr>
          <a:xfrm>
            <a:off x="6337246" y="4815582"/>
            <a:ext cx="5854754" cy="1815882"/>
          </a:xfrm>
          <a:prstGeom prst="rect">
            <a:avLst/>
          </a:prstGeom>
          <a:noFill/>
        </p:spPr>
        <p:txBody>
          <a:bodyPr wrap="square">
            <a:spAutoFit/>
          </a:bodyPr>
          <a:lstStyle/>
          <a:p>
            <a:pPr marL="457200" indent="-457200">
              <a:buFont typeface="Arial" panose="020B0604020202020204" pitchFamily="34" charset="0"/>
              <a:buChar char="•"/>
            </a:pPr>
            <a:r>
              <a:rPr lang="en-US" sz="2800">
                <a:solidFill>
                  <a:srgbClr val="432C62"/>
                </a:solidFill>
                <a:latin typeface="Centaur" panose="02030504050205020304" pitchFamily="18" charset="0"/>
              </a:rPr>
              <a:t>Epitope 3: 10/33 (30%) Identities  and 13/33 (39%) Positives</a:t>
            </a:r>
          </a:p>
          <a:p>
            <a:pPr marL="457200" indent="-457200">
              <a:buFont typeface="Arial" panose="020B0604020202020204" pitchFamily="34" charset="0"/>
              <a:buChar char="•"/>
            </a:pPr>
            <a:r>
              <a:rPr lang="en-US" sz="2800">
                <a:solidFill>
                  <a:srgbClr val="432C62"/>
                </a:solidFill>
                <a:latin typeface="Centaur" panose="02030504050205020304" pitchFamily="18" charset="0"/>
              </a:rPr>
              <a:t>Epitope 1 demonstrates no significant similarity.</a:t>
            </a:r>
            <a:endParaRPr lang="en-IN" sz="2800">
              <a:solidFill>
                <a:srgbClr val="432C62"/>
              </a:solidFill>
              <a:latin typeface="Centaur" panose="02030504050205020304" pitchFamily="18" charset="0"/>
            </a:endParaRPr>
          </a:p>
        </p:txBody>
      </p:sp>
    </p:spTree>
    <p:extLst>
      <p:ext uri="{BB962C8B-B14F-4D97-AF65-F5344CB8AC3E}">
        <p14:creationId xmlns:p14="http://schemas.microsoft.com/office/powerpoint/2010/main" val="32151912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4508-3AAF-8889-2D8A-84E796FF7648}"/>
              </a:ext>
            </a:extLst>
          </p:cNvPr>
          <p:cNvSpPr>
            <a:spLocks noGrp="1"/>
          </p:cNvSpPr>
          <p:nvPr>
            <p:ph type="title"/>
          </p:nvPr>
        </p:nvSpPr>
        <p:spPr>
          <a:xfrm>
            <a:off x="731520" y="136525"/>
            <a:ext cx="10728960" cy="947896"/>
          </a:xfrm>
        </p:spPr>
        <p:txBody>
          <a:bodyPr>
            <a:normAutofit/>
          </a:bodyPr>
          <a:lstStyle/>
          <a:p>
            <a:pPr algn="ctr"/>
            <a:r>
              <a:rPr lang="en-US" sz="4900" b="1">
                <a:solidFill>
                  <a:srgbClr val="432C62"/>
                </a:solidFill>
                <a:latin typeface="Centaur" panose="02030504050205020304" pitchFamily="18" charset="0"/>
              </a:rPr>
              <a:t>Future Directions</a:t>
            </a:r>
            <a:endParaRPr lang="en-IN" sz="4900" b="1">
              <a:solidFill>
                <a:srgbClr val="432C62"/>
              </a:solidFill>
              <a:latin typeface="Centaur" panose="02030504050205020304" pitchFamily="18" charset="0"/>
            </a:endParaRPr>
          </a:p>
        </p:txBody>
      </p:sp>
      <p:sp>
        <p:nvSpPr>
          <p:cNvPr id="4" name="Slide Number Placeholder 3">
            <a:extLst>
              <a:ext uri="{FF2B5EF4-FFF2-40B4-BE49-F238E27FC236}">
                <a16:creationId xmlns:a16="http://schemas.microsoft.com/office/drawing/2014/main" id="{51955170-12E7-8062-9380-09B73D6CCCAA}"/>
              </a:ext>
            </a:extLst>
          </p:cNvPr>
          <p:cNvSpPr>
            <a:spLocks noGrp="1"/>
          </p:cNvSpPr>
          <p:nvPr>
            <p:ph type="sldNum" sz="quarter" idx="12"/>
          </p:nvPr>
        </p:nvSpPr>
        <p:spPr/>
        <p:txBody>
          <a:bodyPr/>
          <a:lstStyle/>
          <a:p>
            <a:fld id="{F0860A3E-CC72-4C35-A2CB-FA0A76866CEA}" type="slidenum">
              <a:rPr lang="en-IN" smtClean="0"/>
              <a:t>51</a:t>
            </a:fld>
            <a:endParaRPr lang="en-US"/>
          </a:p>
        </p:txBody>
      </p:sp>
      <p:sp>
        <p:nvSpPr>
          <p:cNvPr id="7" name="Rectangle 3">
            <a:extLst>
              <a:ext uri="{FF2B5EF4-FFF2-40B4-BE49-F238E27FC236}">
                <a16:creationId xmlns:a16="http://schemas.microsoft.com/office/drawing/2014/main" id="{177396EC-3DFA-2660-C7BD-762FE7ED3917}"/>
              </a:ext>
            </a:extLst>
          </p:cNvPr>
          <p:cNvSpPr>
            <a:spLocks noGrp="1" noChangeArrowheads="1"/>
          </p:cNvSpPr>
          <p:nvPr>
            <p:ph idx="1"/>
          </p:nvPr>
        </p:nvSpPr>
        <p:spPr bwMode="auto">
          <a:xfrm>
            <a:off x="857646" y="1342852"/>
            <a:ext cx="10728960" cy="417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IN">
                <a:solidFill>
                  <a:srgbClr val="432C62"/>
                </a:solidFill>
                <a:latin typeface="Centaur" panose="02030504050205020304" pitchFamily="18" charset="0"/>
              </a:rPr>
              <a:t>Identifying mosquito-specific PFDN epitopes with low or no homology to human PFDN to reduce autoimmune risks.</a:t>
            </a:r>
          </a:p>
          <a:p>
            <a:pPr algn="just">
              <a:lnSpc>
                <a:spcPct val="150000"/>
              </a:lnSpc>
            </a:pPr>
            <a:r>
              <a:rPr lang="en-IN">
                <a:solidFill>
                  <a:srgbClr val="432C62"/>
                </a:solidFill>
                <a:latin typeface="Centaur" panose="02030504050205020304" pitchFamily="18" charset="0"/>
              </a:rPr>
              <a:t>Developing multivalent vaccines targeting multiple PFDN–CCT complex epitopes to increase efficacy and reduce resistance.</a:t>
            </a:r>
          </a:p>
          <a:p>
            <a:pPr algn="just">
              <a:lnSpc>
                <a:spcPct val="150000"/>
              </a:lnSpc>
            </a:pPr>
            <a:r>
              <a:rPr lang="en-US">
                <a:solidFill>
                  <a:srgbClr val="432C62"/>
                </a:solidFill>
                <a:latin typeface="Centaur" panose="02030504050205020304" pitchFamily="18" charset="0"/>
              </a:rPr>
              <a:t>Exploring gene-drive strategies for conditional inactivation of the PFDN–CCT complex in mosquito populations.</a:t>
            </a:r>
            <a:endParaRPr lang="en-IN">
              <a:solidFill>
                <a:srgbClr val="432C62"/>
              </a:solidFill>
              <a:latin typeface="Centaur" panose="02030504050205020304" pitchFamily="18" charset="0"/>
            </a:endParaRPr>
          </a:p>
        </p:txBody>
      </p:sp>
    </p:spTree>
    <p:extLst>
      <p:ext uri="{BB962C8B-B14F-4D97-AF65-F5344CB8AC3E}">
        <p14:creationId xmlns:p14="http://schemas.microsoft.com/office/powerpoint/2010/main" val="24874374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23AF-C5F2-1481-C7F9-03DFE24CAAD7}"/>
              </a:ext>
            </a:extLst>
          </p:cNvPr>
          <p:cNvSpPr>
            <a:spLocks noGrp="1"/>
          </p:cNvSpPr>
          <p:nvPr>
            <p:ph type="title"/>
          </p:nvPr>
        </p:nvSpPr>
        <p:spPr>
          <a:xfrm>
            <a:off x="404811" y="0"/>
            <a:ext cx="10515600" cy="1325563"/>
          </a:xfrm>
        </p:spPr>
        <p:txBody>
          <a:bodyPr/>
          <a:lstStyle/>
          <a:p>
            <a:pPr algn="ctr"/>
            <a:r>
              <a:rPr lang="en-US" sz="4900" b="1">
                <a:solidFill>
                  <a:srgbClr val="432C62"/>
                </a:solidFill>
                <a:latin typeface="Centaur" panose="02030504050205020304" pitchFamily="18" charset="0"/>
              </a:rPr>
              <a:t>Conclusion</a:t>
            </a:r>
            <a:endParaRPr lang="en-IN" sz="4900" b="1">
              <a:solidFill>
                <a:srgbClr val="432C62"/>
              </a:solidFill>
              <a:latin typeface="Centaur" panose="02030504050205020304" pitchFamily="18" charset="0"/>
            </a:endParaRPr>
          </a:p>
        </p:txBody>
      </p:sp>
      <p:sp>
        <p:nvSpPr>
          <p:cNvPr id="4" name="Slide Number Placeholder 3">
            <a:extLst>
              <a:ext uri="{FF2B5EF4-FFF2-40B4-BE49-F238E27FC236}">
                <a16:creationId xmlns:a16="http://schemas.microsoft.com/office/drawing/2014/main" id="{55ED6011-B997-4DA0-322F-05E7B3B06929}"/>
              </a:ext>
            </a:extLst>
          </p:cNvPr>
          <p:cNvSpPr>
            <a:spLocks noGrp="1"/>
          </p:cNvSpPr>
          <p:nvPr>
            <p:ph type="sldNum" sz="quarter" idx="12"/>
          </p:nvPr>
        </p:nvSpPr>
        <p:spPr/>
        <p:txBody>
          <a:bodyPr/>
          <a:lstStyle/>
          <a:p>
            <a:fld id="{F0860A3E-CC72-4C35-A2CB-FA0A76866CEA}" type="slidenum">
              <a:rPr lang="en-IN" smtClean="0"/>
              <a:t>52</a:t>
            </a:fld>
            <a:endParaRPr lang="en-US"/>
          </a:p>
        </p:txBody>
      </p:sp>
      <p:sp>
        <p:nvSpPr>
          <p:cNvPr id="6" name="Rectangle 2">
            <a:extLst>
              <a:ext uri="{FF2B5EF4-FFF2-40B4-BE49-F238E27FC236}">
                <a16:creationId xmlns:a16="http://schemas.microsoft.com/office/drawing/2014/main" id="{49E5B92A-A9BA-4526-7A50-60C0350A2A61}"/>
              </a:ext>
            </a:extLst>
          </p:cNvPr>
          <p:cNvSpPr>
            <a:spLocks noGrp="1" noChangeArrowheads="1"/>
          </p:cNvSpPr>
          <p:nvPr>
            <p:ph idx="1"/>
          </p:nvPr>
        </p:nvSpPr>
        <p:spPr bwMode="auto">
          <a:xfrm>
            <a:off x="527641" y="1155581"/>
            <a:ext cx="11664359" cy="398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0000"/>
              </a:lnSpc>
              <a:buNone/>
            </a:pPr>
            <a:r>
              <a:rPr lang="en-IN" b="1">
                <a:solidFill>
                  <a:srgbClr val="432C62"/>
                </a:solidFill>
                <a:latin typeface="Centaur" panose="02030504050205020304" pitchFamily="18" charset="0"/>
              </a:rPr>
              <a:t>PFDN–CCT as a TBV Target</a:t>
            </a:r>
          </a:p>
          <a:p>
            <a:pPr lvl="1">
              <a:lnSpc>
                <a:spcPct val="100000"/>
              </a:lnSpc>
            </a:pPr>
            <a:r>
              <a:rPr lang="en-IN" sz="2800">
                <a:solidFill>
                  <a:srgbClr val="432C62"/>
                </a:solidFill>
                <a:latin typeface="Centaur" panose="02030504050205020304" pitchFamily="18" charset="0"/>
              </a:rPr>
              <a:t>Maintains midgut &amp; basal lamina integrity.</a:t>
            </a:r>
          </a:p>
          <a:p>
            <a:pPr lvl="1">
              <a:lnSpc>
                <a:spcPct val="100000"/>
              </a:lnSpc>
            </a:pPr>
            <a:r>
              <a:rPr lang="en-IN" sz="2800">
                <a:solidFill>
                  <a:srgbClr val="432C62"/>
                </a:solidFill>
                <a:latin typeface="Centaur" panose="02030504050205020304" pitchFamily="18" charset="0"/>
              </a:rPr>
              <a:t>Prevents microbiota leakage that triggers anti-</a:t>
            </a:r>
            <a:r>
              <a:rPr lang="en-IN" sz="2800" i="1">
                <a:solidFill>
                  <a:srgbClr val="432C62"/>
                </a:solidFill>
                <a:latin typeface="Centaur" panose="02030504050205020304" pitchFamily="18" charset="0"/>
              </a:rPr>
              <a:t>Plasmodium</a:t>
            </a:r>
            <a:r>
              <a:rPr lang="en-IN" sz="2800">
                <a:solidFill>
                  <a:srgbClr val="432C62"/>
                </a:solidFill>
                <a:latin typeface="Centaur" panose="02030504050205020304" pitchFamily="18" charset="0"/>
              </a:rPr>
              <a:t> immunity.</a:t>
            </a:r>
          </a:p>
          <a:p>
            <a:pPr lvl="1">
              <a:lnSpc>
                <a:spcPct val="100000"/>
              </a:lnSpc>
            </a:pPr>
            <a:r>
              <a:rPr lang="en-IN" sz="2800">
                <a:solidFill>
                  <a:srgbClr val="432C62"/>
                </a:solidFill>
                <a:latin typeface="Centaur" panose="02030504050205020304" pitchFamily="18" charset="0"/>
              </a:rPr>
              <a:t>Supports parasite-protective laminin coating → limits immune attack.</a:t>
            </a:r>
          </a:p>
          <a:p>
            <a:pPr lvl="1">
              <a:lnSpc>
                <a:spcPct val="100000"/>
              </a:lnSpc>
            </a:pPr>
            <a:r>
              <a:rPr lang="en-IN" sz="2800">
                <a:solidFill>
                  <a:srgbClr val="432C62"/>
                </a:solidFill>
                <a:latin typeface="Centaur" panose="02030504050205020304" pitchFamily="18" charset="0"/>
              </a:rPr>
              <a:t>Disruption exposes ookinetes to immune factors (e.g., Tep1).</a:t>
            </a:r>
          </a:p>
          <a:p>
            <a:pPr lvl="1">
              <a:lnSpc>
                <a:spcPct val="100000"/>
              </a:lnSpc>
            </a:pPr>
            <a:r>
              <a:rPr lang="en-IN" sz="2800">
                <a:solidFill>
                  <a:srgbClr val="432C62"/>
                </a:solidFill>
                <a:latin typeface="Centaur" panose="02030504050205020304" pitchFamily="18" charset="0"/>
              </a:rPr>
              <a:t>Impacts mosquito health &amp; lifespan via systemic bacterial infection.</a:t>
            </a:r>
          </a:p>
          <a:p>
            <a:pPr lvl="1">
              <a:lnSpc>
                <a:spcPct val="100000"/>
              </a:lnSpc>
            </a:pPr>
            <a:r>
              <a:rPr lang="en-IN" sz="2800">
                <a:solidFill>
                  <a:srgbClr val="432C62"/>
                </a:solidFill>
                <a:latin typeface="Centaur" panose="02030504050205020304" pitchFamily="18" charset="0"/>
              </a:rPr>
              <a:t>Effective across </a:t>
            </a:r>
            <a:r>
              <a:rPr lang="en-IN" sz="2800" i="1">
                <a:solidFill>
                  <a:srgbClr val="432C62"/>
                </a:solidFill>
                <a:latin typeface="Centaur" panose="02030504050205020304" pitchFamily="18" charset="0"/>
              </a:rPr>
              <a:t>P. falciparum</a:t>
            </a:r>
            <a:r>
              <a:rPr lang="en-IN" sz="2800">
                <a:solidFill>
                  <a:srgbClr val="432C62"/>
                </a:solidFill>
                <a:latin typeface="Centaur" panose="02030504050205020304" pitchFamily="18" charset="0"/>
              </a:rPr>
              <a:t>, </a:t>
            </a:r>
            <a:r>
              <a:rPr lang="en-IN" sz="2800" i="1">
                <a:solidFill>
                  <a:srgbClr val="432C62"/>
                </a:solidFill>
                <a:latin typeface="Centaur" panose="02030504050205020304" pitchFamily="18" charset="0"/>
              </a:rPr>
              <a:t>P. vivax</a:t>
            </a:r>
            <a:r>
              <a:rPr lang="en-IN" sz="2800">
                <a:solidFill>
                  <a:srgbClr val="432C62"/>
                </a:solidFill>
                <a:latin typeface="Centaur" panose="02030504050205020304" pitchFamily="18" charset="0"/>
              </a:rPr>
              <a:t>, and multiple mosquito species.</a:t>
            </a:r>
          </a:p>
          <a:p>
            <a:pPr lvl="1">
              <a:lnSpc>
                <a:spcPct val="100000"/>
              </a:lnSpc>
            </a:pPr>
            <a:r>
              <a:rPr lang="en-IN" sz="2800">
                <a:solidFill>
                  <a:srgbClr val="432C62"/>
                </a:solidFill>
                <a:latin typeface="Centaur" panose="02030504050205020304" pitchFamily="18" charset="0"/>
              </a:rPr>
              <a:t>Strong candidate for TBV development.</a:t>
            </a:r>
          </a:p>
        </p:txBody>
      </p:sp>
    </p:spTree>
    <p:extLst>
      <p:ext uri="{BB962C8B-B14F-4D97-AF65-F5344CB8AC3E}">
        <p14:creationId xmlns:p14="http://schemas.microsoft.com/office/powerpoint/2010/main" val="34514001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3A3ED-DCBD-3321-6D4F-179584D33F8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D7B0C80-93D8-AFDA-104D-99AC41957D30}"/>
              </a:ext>
            </a:extLst>
          </p:cNvPr>
          <p:cNvSpPr/>
          <p:nvPr/>
        </p:nvSpPr>
        <p:spPr>
          <a:xfrm>
            <a:off x="0" y="2644140"/>
            <a:ext cx="12192000" cy="1569720"/>
          </a:xfrm>
          <a:prstGeom prst="rect">
            <a:avLst/>
          </a:prstGeom>
          <a:solidFill>
            <a:srgbClr val="EDE8F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a:extLst>
              <a:ext uri="{FF2B5EF4-FFF2-40B4-BE49-F238E27FC236}">
                <a16:creationId xmlns:a16="http://schemas.microsoft.com/office/drawing/2014/main" id="{6AF0B9C4-9E59-3E3E-B204-90290B2D1B2B}"/>
              </a:ext>
            </a:extLst>
          </p:cNvPr>
          <p:cNvSpPr>
            <a:spLocks noGrp="1"/>
          </p:cNvSpPr>
          <p:nvPr>
            <p:ph type="ctrTitle"/>
          </p:nvPr>
        </p:nvSpPr>
        <p:spPr>
          <a:xfrm>
            <a:off x="2337691" y="2349782"/>
            <a:ext cx="7516617" cy="2158435"/>
          </a:xfrm>
        </p:spPr>
        <p:txBody>
          <a:bodyPr anchor="ctr">
            <a:normAutofit/>
          </a:bodyPr>
          <a:lstStyle/>
          <a:p>
            <a:r>
              <a:rPr lang="en-US" sz="5400" b="1">
                <a:solidFill>
                  <a:srgbClr val="432C62"/>
                </a:solidFill>
                <a:latin typeface="Centaur" panose="02030504050205020304" pitchFamily="18" charset="0"/>
              </a:rPr>
              <a:t>THANK YOU !</a:t>
            </a:r>
            <a:endParaRPr lang="en-IN" sz="5400" b="1">
              <a:solidFill>
                <a:srgbClr val="432C62"/>
              </a:solidFill>
              <a:latin typeface="Centaur" panose="02030504050205020304" pitchFamily="18" charset="0"/>
            </a:endParaRPr>
          </a:p>
        </p:txBody>
      </p:sp>
      <p:sp>
        <p:nvSpPr>
          <p:cNvPr id="6" name="Plaque 5">
            <a:extLst>
              <a:ext uri="{FF2B5EF4-FFF2-40B4-BE49-F238E27FC236}">
                <a16:creationId xmlns:a16="http://schemas.microsoft.com/office/drawing/2014/main" id="{EEEED980-F939-5DF1-D048-D254C75308B4}"/>
              </a:ext>
            </a:extLst>
          </p:cNvPr>
          <p:cNvSpPr/>
          <p:nvPr/>
        </p:nvSpPr>
        <p:spPr>
          <a:xfrm>
            <a:off x="164892" y="134911"/>
            <a:ext cx="11887200" cy="6580681"/>
          </a:xfrm>
          <a:prstGeom prst="plaque">
            <a:avLst>
              <a:gd name="adj" fmla="val 369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7905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031F4-979A-5D61-27E3-AB3581B69988}"/>
              </a:ext>
            </a:extLst>
          </p:cNvPr>
          <p:cNvSpPr>
            <a:spLocks noGrp="1"/>
          </p:cNvSpPr>
          <p:nvPr>
            <p:ph type="title"/>
          </p:nvPr>
        </p:nvSpPr>
        <p:spPr>
          <a:xfrm>
            <a:off x="838200" y="365125"/>
            <a:ext cx="10515600" cy="1306443"/>
          </a:xfrm>
        </p:spPr>
        <p:txBody>
          <a:bodyPr>
            <a:normAutofit/>
          </a:bodyPr>
          <a:lstStyle/>
          <a:p>
            <a:r>
              <a:rPr lang="en-US" sz="4800" b="1">
                <a:solidFill>
                  <a:srgbClr val="432C62"/>
                </a:solidFill>
                <a:latin typeface="Centaur"/>
                <a:ea typeface="Calibri"/>
                <a:cs typeface="Calibri"/>
              </a:rPr>
              <a:t>Steps in Protein Folding</a:t>
            </a:r>
            <a:endParaRPr lang="en-US" sz="4800" b="1">
              <a:solidFill>
                <a:srgbClr val="432C62"/>
              </a:solidFill>
              <a:latin typeface="Centaur"/>
            </a:endParaRPr>
          </a:p>
        </p:txBody>
      </p:sp>
      <p:sp>
        <p:nvSpPr>
          <p:cNvPr id="6" name="Content Placeholder 5">
            <a:extLst>
              <a:ext uri="{FF2B5EF4-FFF2-40B4-BE49-F238E27FC236}">
                <a16:creationId xmlns:a16="http://schemas.microsoft.com/office/drawing/2014/main" id="{71DEAD34-E0D1-36B3-F9D1-A666B7F4678F}"/>
              </a:ext>
            </a:extLst>
          </p:cNvPr>
          <p:cNvSpPr>
            <a:spLocks noGrp="1"/>
          </p:cNvSpPr>
          <p:nvPr>
            <p:ph idx="1"/>
          </p:nvPr>
        </p:nvSpPr>
        <p:spPr>
          <a:xfrm>
            <a:off x="838200" y="1825625"/>
            <a:ext cx="5507736" cy="4292579"/>
          </a:xfrm>
        </p:spPr>
        <p:txBody>
          <a:bodyPr vert="horz" lIns="91440" tIns="45720" rIns="91440" bIns="45720" rtlCol="0" anchor="t">
            <a:normAutofit/>
          </a:bodyPr>
          <a:lstStyle/>
          <a:p>
            <a:pPr algn="just">
              <a:buNone/>
            </a:pPr>
            <a:r>
              <a:rPr lang="en-US">
                <a:solidFill>
                  <a:srgbClr val="432C62"/>
                </a:solidFill>
                <a:latin typeface="Centaur"/>
                <a:ea typeface="Calibri"/>
                <a:cs typeface="Calibri"/>
              </a:rPr>
              <a:t>1.Primary structure: sequence of amino acids.</a:t>
            </a:r>
            <a:endParaRPr lang="en-US">
              <a:solidFill>
                <a:srgbClr val="432C62"/>
              </a:solidFill>
              <a:latin typeface="Centaur"/>
            </a:endParaRPr>
          </a:p>
          <a:p>
            <a:pPr algn="just">
              <a:buNone/>
            </a:pPr>
            <a:r>
              <a:rPr lang="en-US">
                <a:solidFill>
                  <a:srgbClr val="432C62"/>
                </a:solidFill>
                <a:latin typeface="Centaur"/>
                <a:ea typeface="Calibri"/>
                <a:cs typeface="Calibri"/>
              </a:rPr>
              <a:t>2. Secondary structure: alpha-helices and beta-sheets.</a:t>
            </a:r>
            <a:endParaRPr lang="en-US">
              <a:solidFill>
                <a:srgbClr val="432C62"/>
              </a:solidFill>
              <a:latin typeface="Centaur"/>
            </a:endParaRPr>
          </a:p>
          <a:p>
            <a:pPr algn="just">
              <a:buNone/>
            </a:pPr>
            <a:r>
              <a:rPr lang="en-US">
                <a:solidFill>
                  <a:srgbClr val="432C62"/>
                </a:solidFill>
                <a:latin typeface="Centaur"/>
                <a:ea typeface="Calibri"/>
                <a:cs typeface="Calibri"/>
              </a:rPr>
              <a:t>3.Tertiary structure: 3D folding due to side chain interactions.</a:t>
            </a:r>
            <a:endParaRPr lang="en-US">
              <a:solidFill>
                <a:srgbClr val="432C62"/>
              </a:solidFill>
              <a:latin typeface="Centaur"/>
            </a:endParaRPr>
          </a:p>
          <a:p>
            <a:pPr algn="just">
              <a:buNone/>
            </a:pPr>
            <a:r>
              <a:rPr lang="en-US">
                <a:solidFill>
                  <a:srgbClr val="432C62"/>
                </a:solidFill>
                <a:latin typeface="Centaur"/>
                <a:ea typeface="Calibri"/>
                <a:cs typeface="Calibri"/>
              </a:rPr>
              <a:t>4.Quaternary structure: multiple polypeptides assemble.(</a:t>
            </a:r>
            <a:r>
              <a:rPr lang="en-US" err="1">
                <a:solidFill>
                  <a:srgbClr val="432C62"/>
                </a:solidFill>
                <a:latin typeface="Centaur"/>
                <a:ea typeface="Calibri"/>
                <a:cs typeface="Calibri"/>
              </a:rPr>
              <a:t>eg</a:t>
            </a:r>
            <a:r>
              <a:rPr lang="en-US">
                <a:solidFill>
                  <a:srgbClr val="432C62"/>
                </a:solidFill>
                <a:latin typeface="Centaur"/>
                <a:ea typeface="Calibri"/>
                <a:cs typeface="Calibri"/>
              </a:rPr>
              <a:t>: Hemoglobin- 4 subunits)</a:t>
            </a:r>
            <a:endParaRPr lang="en-US">
              <a:solidFill>
                <a:srgbClr val="432C62"/>
              </a:solidFill>
              <a:latin typeface="Centaur"/>
            </a:endParaRPr>
          </a:p>
          <a:p>
            <a:pPr marL="0" indent="0">
              <a:buNone/>
            </a:pPr>
            <a:endParaRPr lang="en-US" sz="2000">
              <a:latin typeface="Centaur"/>
              <a:ea typeface="Calibri"/>
              <a:cs typeface="Calibri"/>
            </a:endParaRPr>
          </a:p>
        </p:txBody>
      </p:sp>
      <p:pic>
        <p:nvPicPr>
          <p:cNvPr id="3" name="Picture 2" descr="A diagram of steps in protein folding&#10;&#10;AI-generated content may be incorrect.">
            <a:extLst>
              <a:ext uri="{FF2B5EF4-FFF2-40B4-BE49-F238E27FC236}">
                <a16:creationId xmlns:a16="http://schemas.microsoft.com/office/drawing/2014/main" id="{92175860-F875-C841-D2C6-1632DC415C8D}"/>
              </a:ext>
            </a:extLst>
          </p:cNvPr>
          <p:cNvPicPr>
            <a:picLocks noChangeAspect="1"/>
          </p:cNvPicPr>
          <p:nvPr/>
        </p:nvPicPr>
        <p:blipFill>
          <a:blip r:embed="rId2"/>
          <a:srcRect l="2512" r="-2" b="-2"/>
          <a:stretch>
            <a:fillRect/>
          </a:stretch>
        </p:blipFill>
        <p:spPr>
          <a:xfrm>
            <a:off x="7123368" y="1671568"/>
            <a:ext cx="4602756" cy="4192151"/>
          </a:xfrm>
          <a:prstGeom prst="rect">
            <a:avLst/>
          </a:prstGeom>
        </p:spPr>
      </p:pic>
      <p:sp>
        <p:nvSpPr>
          <p:cNvPr id="4" name="Slide Number Placeholder 3">
            <a:extLst>
              <a:ext uri="{FF2B5EF4-FFF2-40B4-BE49-F238E27FC236}">
                <a16:creationId xmlns:a16="http://schemas.microsoft.com/office/drawing/2014/main" id="{DE276385-11B4-4794-CEF6-2DA0A6D78E5A}"/>
              </a:ext>
            </a:extLst>
          </p:cNvPr>
          <p:cNvSpPr>
            <a:spLocks noGrp="1"/>
          </p:cNvSpPr>
          <p:nvPr>
            <p:ph type="sldNum" sz="quarter" idx="12"/>
          </p:nvPr>
        </p:nvSpPr>
        <p:spPr/>
        <p:txBody>
          <a:bodyPr/>
          <a:lstStyle/>
          <a:p>
            <a:fld id="{F0860A3E-CC72-4C35-A2CB-FA0A76866CEA}" type="slidenum">
              <a:rPr lang="en-IN" smtClean="0"/>
              <a:t>6</a:t>
            </a:fld>
            <a:endParaRPr lang="en-US"/>
          </a:p>
        </p:txBody>
      </p:sp>
    </p:spTree>
    <p:extLst>
      <p:ext uri="{BB962C8B-B14F-4D97-AF65-F5344CB8AC3E}">
        <p14:creationId xmlns:p14="http://schemas.microsoft.com/office/powerpoint/2010/main" val="4044518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2B1DFC-6487-3E09-86C1-B2A8271ACBD1}"/>
              </a:ext>
            </a:extLst>
          </p:cNvPr>
          <p:cNvSpPr>
            <a:spLocks noGrp="1"/>
          </p:cNvSpPr>
          <p:nvPr>
            <p:ph type="sldNum" sz="quarter" idx="12"/>
          </p:nvPr>
        </p:nvSpPr>
        <p:spPr/>
        <p:txBody>
          <a:bodyPr/>
          <a:lstStyle/>
          <a:p>
            <a:fld id="{F0860A3E-CC72-4C35-A2CB-FA0A76866CEA}" type="slidenum">
              <a:rPr lang="en-IN" smtClean="0"/>
              <a:t>7</a:t>
            </a:fld>
            <a:endParaRPr lang="en-IN"/>
          </a:p>
        </p:txBody>
      </p:sp>
      <p:sp>
        <p:nvSpPr>
          <p:cNvPr id="5" name="Title 1">
            <a:extLst>
              <a:ext uri="{FF2B5EF4-FFF2-40B4-BE49-F238E27FC236}">
                <a16:creationId xmlns:a16="http://schemas.microsoft.com/office/drawing/2014/main" id="{D05DC95A-E1D0-56CE-D049-C9F6AF05A23A}"/>
              </a:ext>
            </a:extLst>
          </p:cNvPr>
          <p:cNvSpPr>
            <a:spLocks noGrp="1"/>
          </p:cNvSpPr>
          <p:nvPr>
            <p:ph type="title"/>
          </p:nvPr>
        </p:nvSpPr>
        <p:spPr>
          <a:xfrm>
            <a:off x="838200" y="110045"/>
            <a:ext cx="10515600" cy="1325563"/>
          </a:xfrm>
        </p:spPr>
        <p:txBody>
          <a:bodyPr>
            <a:normAutofit/>
          </a:bodyPr>
          <a:lstStyle/>
          <a:p>
            <a:r>
              <a:rPr lang="en-US" sz="4800" b="1">
                <a:solidFill>
                  <a:srgbClr val="432C62"/>
                </a:solidFill>
                <a:latin typeface="Centaur"/>
                <a:ea typeface="Calibri"/>
                <a:cs typeface="Calibri"/>
              </a:rPr>
              <a:t>Molecular Chaperones</a:t>
            </a:r>
            <a:endParaRPr lang="en-US" sz="4800" b="1">
              <a:solidFill>
                <a:srgbClr val="432C62"/>
              </a:solidFill>
              <a:latin typeface="Centaur"/>
            </a:endParaRPr>
          </a:p>
        </p:txBody>
      </p:sp>
      <p:sp>
        <p:nvSpPr>
          <p:cNvPr id="6" name="Content Placeholder 2">
            <a:extLst>
              <a:ext uri="{FF2B5EF4-FFF2-40B4-BE49-F238E27FC236}">
                <a16:creationId xmlns:a16="http://schemas.microsoft.com/office/drawing/2014/main" id="{D15A4CC0-B90A-28C1-8690-64CA60C0D6D7}"/>
              </a:ext>
            </a:extLst>
          </p:cNvPr>
          <p:cNvSpPr>
            <a:spLocks noGrp="1"/>
          </p:cNvSpPr>
          <p:nvPr>
            <p:ph idx="1"/>
          </p:nvPr>
        </p:nvSpPr>
        <p:spPr>
          <a:xfrm>
            <a:off x="838200" y="1303020"/>
            <a:ext cx="10811256" cy="4251960"/>
          </a:xfrm>
        </p:spPr>
        <p:txBody>
          <a:bodyPr vert="horz" lIns="91440" tIns="45720" rIns="91440" bIns="45720" rtlCol="0" anchor="t">
            <a:noAutofit/>
          </a:bodyPr>
          <a:lstStyle/>
          <a:p>
            <a:pPr marL="0" indent="0">
              <a:buNone/>
            </a:pPr>
            <a:r>
              <a:rPr lang="en-US" sz="2000">
                <a:latin typeface="Centaur"/>
                <a:ea typeface="Calibri"/>
                <a:cs typeface="Calibri"/>
              </a:rPr>
              <a:t>• </a:t>
            </a:r>
            <a:r>
              <a:rPr lang="en-US">
                <a:solidFill>
                  <a:srgbClr val="432C62"/>
                </a:solidFill>
                <a:latin typeface="Centaur"/>
                <a:ea typeface="Calibri"/>
                <a:cs typeface="Calibri"/>
              </a:rPr>
              <a:t>Molecular chaperones assist the folding of nascent or stress-denatured proteins.</a:t>
            </a:r>
          </a:p>
          <a:p>
            <a:pPr marL="0" indent="0">
              <a:buNone/>
            </a:pPr>
            <a:r>
              <a:rPr lang="en-US">
                <a:solidFill>
                  <a:srgbClr val="432C62"/>
                </a:solidFill>
                <a:latin typeface="Centaur"/>
                <a:ea typeface="Calibri"/>
                <a:cs typeface="Calibri"/>
              </a:rPr>
              <a:t>• </a:t>
            </a:r>
            <a:r>
              <a:rPr lang="en-US">
                <a:solidFill>
                  <a:srgbClr val="432C62"/>
                </a:solidFill>
                <a:latin typeface="Centaur"/>
                <a:ea typeface="+mn-lt"/>
                <a:cs typeface="+mn-lt"/>
              </a:rPr>
              <a:t>Function:</a:t>
            </a:r>
          </a:p>
          <a:p>
            <a:pPr marL="457200" indent="-457200"/>
            <a:r>
              <a:rPr lang="en-US">
                <a:solidFill>
                  <a:srgbClr val="432C62"/>
                </a:solidFill>
                <a:latin typeface="Centaur"/>
                <a:ea typeface="+mn-lt"/>
                <a:cs typeface="+mn-lt"/>
              </a:rPr>
              <a:t>Prevent misfolding and aggregation of polypeptides.</a:t>
            </a:r>
            <a:endParaRPr lang="en-US">
              <a:solidFill>
                <a:srgbClr val="432C62"/>
              </a:solidFill>
              <a:latin typeface="Centaur"/>
              <a:ea typeface="Calibri" panose="020F0502020204030204"/>
              <a:cs typeface="Calibri" panose="020F0502020204030204"/>
            </a:endParaRPr>
          </a:p>
          <a:p>
            <a:r>
              <a:rPr lang="en-US">
                <a:solidFill>
                  <a:srgbClr val="432C62"/>
                </a:solidFill>
                <a:latin typeface="Centaur"/>
                <a:ea typeface="+mn-lt"/>
                <a:cs typeface="+mn-lt"/>
              </a:rPr>
              <a:t>  Help refold misfolded proteins.</a:t>
            </a:r>
            <a:endParaRPr lang="en-US">
              <a:solidFill>
                <a:srgbClr val="432C62"/>
              </a:solidFill>
              <a:latin typeface="Centaur"/>
              <a:ea typeface="Calibri" panose="020F0502020204030204"/>
              <a:cs typeface="Calibri" panose="020F0502020204030204"/>
            </a:endParaRPr>
          </a:p>
          <a:p>
            <a:pPr marL="457200" indent="-457200"/>
            <a:r>
              <a:rPr lang="en-US">
                <a:solidFill>
                  <a:srgbClr val="432C62"/>
                </a:solidFill>
                <a:latin typeface="Centaur"/>
                <a:ea typeface="+mn-lt"/>
                <a:cs typeface="+mn-lt"/>
              </a:rPr>
              <a:t>Assist in protein transport across membranes.</a:t>
            </a:r>
            <a:endParaRPr lang="en-US">
              <a:solidFill>
                <a:srgbClr val="432C62"/>
              </a:solidFill>
              <a:latin typeface="Centaur"/>
              <a:ea typeface="Calibri" panose="020F0502020204030204"/>
              <a:cs typeface="Calibri" panose="020F0502020204030204"/>
            </a:endParaRPr>
          </a:p>
          <a:p>
            <a:pPr marL="457200" indent="-457200"/>
            <a:r>
              <a:rPr lang="en-US">
                <a:solidFill>
                  <a:srgbClr val="432C62"/>
                </a:solidFill>
                <a:latin typeface="Centaur"/>
                <a:ea typeface="+mn-lt"/>
                <a:cs typeface="+mn-lt"/>
              </a:rPr>
              <a:t> Proteins that assist in the proper folding of other proteins without being part of the final structure.</a:t>
            </a:r>
            <a:endParaRPr lang="en-US">
              <a:solidFill>
                <a:srgbClr val="432C62"/>
              </a:solidFill>
              <a:latin typeface="Centaur"/>
              <a:ea typeface="Calibri"/>
              <a:cs typeface="Calibri"/>
            </a:endParaRPr>
          </a:p>
          <a:p>
            <a:pPr marL="457200" indent="-457200"/>
            <a:r>
              <a:rPr lang="en-US">
                <a:solidFill>
                  <a:srgbClr val="432C62"/>
                </a:solidFill>
                <a:latin typeface="Centaur"/>
                <a:ea typeface="+mn-lt"/>
                <a:cs typeface="+mn-lt"/>
              </a:rPr>
              <a:t>ATP-dependent: Many chaperones require ATP to function (e.g., Hsp70, Hsp90).</a:t>
            </a:r>
            <a:endParaRPr lang="en-US">
              <a:solidFill>
                <a:srgbClr val="432C62"/>
              </a:solidFill>
              <a:latin typeface="Centaur"/>
              <a:ea typeface="Calibri"/>
              <a:cs typeface="Calibri"/>
            </a:endParaRPr>
          </a:p>
          <a:p>
            <a:pPr marL="0" indent="0">
              <a:buNone/>
            </a:pPr>
            <a:r>
              <a:rPr lang="en-US">
                <a:solidFill>
                  <a:srgbClr val="432C62"/>
                </a:solidFill>
                <a:latin typeface="Centaur"/>
                <a:ea typeface="Calibri"/>
                <a:cs typeface="Calibri"/>
              </a:rPr>
              <a:t>• Examples: Hsp70, Hsp60 (chaperonins), Hsp90, and small heat shock proteins.</a:t>
            </a:r>
          </a:p>
          <a:p>
            <a:pPr marL="0" indent="0">
              <a:buNone/>
            </a:pPr>
            <a:endParaRPr lang="en-US" sz="2200">
              <a:ea typeface="Calibri"/>
              <a:cs typeface="Calibri"/>
            </a:endParaRPr>
          </a:p>
          <a:p>
            <a:pPr marL="0" indent="0">
              <a:buNone/>
            </a:pPr>
            <a:endParaRPr lang="en-US" sz="2200">
              <a:ea typeface="Calibri"/>
              <a:cs typeface="Calibri"/>
            </a:endParaRPr>
          </a:p>
          <a:p>
            <a:endParaRPr lang="en-US" sz="2200">
              <a:ea typeface="Calibri"/>
              <a:cs typeface="Calibri"/>
            </a:endParaRPr>
          </a:p>
        </p:txBody>
      </p:sp>
    </p:spTree>
    <p:extLst>
      <p:ext uri="{BB962C8B-B14F-4D97-AF65-F5344CB8AC3E}">
        <p14:creationId xmlns:p14="http://schemas.microsoft.com/office/powerpoint/2010/main" val="19482439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20B610-3144-C2C4-0355-30322E2D3180}"/>
              </a:ext>
            </a:extLst>
          </p:cNvPr>
          <p:cNvSpPr>
            <a:spLocks noGrp="1"/>
          </p:cNvSpPr>
          <p:nvPr>
            <p:ph type="sldNum" sz="quarter" idx="12"/>
          </p:nvPr>
        </p:nvSpPr>
        <p:spPr/>
        <p:txBody>
          <a:bodyPr/>
          <a:lstStyle/>
          <a:p>
            <a:fld id="{F0860A3E-CC72-4C35-A2CB-FA0A76866CEA}" type="slidenum">
              <a:rPr lang="en-IN" smtClean="0"/>
              <a:t>8</a:t>
            </a:fld>
            <a:endParaRPr lang="en-IN"/>
          </a:p>
        </p:txBody>
      </p:sp>
      <p:sp>
        <p:nvSpPr>
          <p:cNvPr id="5" name="Title 1">
            <a:extLst>
              <a:ext uri="{FF2B5EF4-FFF2-40B4-BE49-F238E27FC236}">
                <a16:creationId xmlns:a16="http://schemas.microsoft.com/office/drawing/2014/main" id="{1059378B-9082-F603-CAA6-D219C7F9A691}"/>
              </a:ext>
            </a:extLst>
          </p:cNvPr>
          <p:cNvSpPr>
            <a:spLocks noGrp="1"/>
          </p:cNvSpPr>
          <p:nvPr>
            <p:ph type="title"/>
          </p:nvPr>
        </p:nvSpPr>
        <p:spPr>
          <a:xfrm>
            <a:off x="382993" y="208843"/>
            <a:ext cx="6862992" cy="839266"/>
          </a:xfrm>
        </p:spPr>
        <p:txBody>
          <a:bodyPr anchor="b">
            <a:normAutofit/>
          </a:bodyPr>
          <a:lstStyle/>
          <a:p>
            <a:r>
              <a:rPr lang="en-US" sz="4800" b="1">
                <a:solidFill>
                  <a:srgbClr val="432C62"/>
                </a:solidFill>
                <a:latin typeface="Centaur"/>
                <a:ea typeface="Calibri"/>
                <a:cs typeface="Calibri"/>
              </a:rPr>
              <a:t>Mechanism of Chaperones</a:t>
            </a:r>
            <a:endParaRPr lang="en-US" sz="4800" b="1">
              <a:solidFill>
                <a:srgbClr val="432C62"/>
              </a:solidFill>
              <a:latin typeface="Centaur"/>
            </a:endParaRPr>
          </a:p>
        </p:txBody>
      </p:sp>
      <p:pic>
        <p:nvPicPr>
          <p:cNvPr id="7" name="Picture 6" descr="A diagram of a plant life cycle&#10;&#10;AI-generated content may be incorrect.">
            <a:extLst>
              <a:ext uri="{FF2B5EF4-FFF2-40B4-BE49-F238E27FC236}">
                <a16:creationId xmlns:a16="http://schemas.microsoft.com/office/drawing/2014/main" id="{C9997563-CE52-C1CB-06A9-108246260C33}"/>
              </a:ext>
            </a:extLst>
          </p:cNvPr>
          <p:cNvPicPr>
            <a:picLocks noChangeAspect="1"/>
          </p:cNvPicPr>
          <p:nvPr/>
        </p:nvPicPr>
        <p:blipFill>
          <a:blip r:embed="rId2"/>
          <a:stretch>
            <a:fillRect/>
          </a:stretch>
        </p:blipFill>
        <p:spPr>
          <a:xfrm>
            <a:off x="8377512" y="1889938"/>
            <a:ext cx="3615776" cy="3615776"/>
          </a:xfrm>
          <a:prstGeom prst="rect">
            <a:avLst/>
          </a:prstGeom>
        </p:spPr>
      </p:pic>
      <p:sp>
        <p:nvSpPr>
          <p:cNvPr id="11" name="TextBox 10">
            <a:extLst>
              <a:ext uri="{FF2B5EF4-FFF2-40B4-BE49-F238E27FC236}">
                <a16:creationId xmlns:a16="http://schemas.microsoft.com/office/drawing/2014/main" id="{61576CCE-6477-39B0-F13E-8E1E7122088D}"/>
              </a:ext>
            </a:extLst>
          </p:cNvPr>
          <p:cNvSpPr txBox="1"/>
          <p:nvPr/>
        </p:nvSpPr>
        <p:spPr>
          <a:xfrm>
            <a:off x="382993" y="1165941"/>
            <a:ext cx="7901232" cy="5262979"/>
          </a:xfrm>
          <a:prstGeom prst="rect">
            <a:avLst/>
          </a:prstGeom>
          <a:noFill/>
        </p:spPr>
        <p:txBody>
          <a:bodyPr wrap="square">
            <a:spAutoFit/>
          </a:bodyPr>
          <a:lstStyle/>
          <a:p>
            <a:pPr marL="0" indent="0">
              <a:buNone/>
            </a:pPr>
            <a:r>
              <a:rPr lang="en-US" sz="2800">
                <a:latin typeface="Centaur"/>
              </a:rPr>
              <a:t>1. </a:t>
            </a:r>
            <a:r>
              <a:rPr lang="en-US" sz="2800">
                <a:solidFill>
                  <a:srgbClr val="432C62"/>
                </a:solidFill>
                <a:latin typeface="Centaur" panose="02030504050205020304" pitchFamily="18" charset="0"/>
              </a:rPr>
              <a:t>Recognition of Unfolded or Misfolded Proteins</a:t>
            </a:r>
            <a:endParaRPr lang="en-US" sz="2800">
              <a:solidFill>
                <a:srgbClr val="432C62"/>
              </a:solidFill>
              <a:latin typeface="Centaur" panose="02030504050205020304" pitchFamily="18" charset="0"/>
              <a:ea typeface="Calibri" panose="020F0502020204030204"/>
              <a:cs typeface="Calibri" panose="020F0502020204030204"/>
            </a:endParaRPr>
          </a:p>
          <a:p>
            <a:pPr marL="914400" lvl="1" indent="-457200">
              <a:buFont typeface="Arial" panose="020B0604020202020204" pitchFamily="34" charset="0"/>
              <a:buChar char="•"/>
            </a:pPr>
            <a:r>
              <a:rPr lang="en-US" sz="2800">
                <a:solidFill>
                  <a:srgbClr val="432C62"/>
                </a:solidFill>
                <a:latin typeface="Centaur" panose="02030504050205020304" pitchFamily="18" charset="0"/>
                <a:ea typeface="+mn-lt"/>
                <a:cs typeface="+mn-lt"/>
              </a:rPr>
              <a:t>Chaperones detect exposed hydrophobic regions on nascent or misfolded polypeptides.</a:t>
            </a:r>
            <a:endParaRPr lang="en-US" sz="2800">
              <a:solidFill>
                <a:srgbClr val="432C62"/>
              </a:solidFill>
              <a:latin typeface="Centaur" panose="02030504050205020304" pitchFamily="18" charset="0"/>
              <a:ea typeface="Calibri"/>
              <a:cs typeface="Calibri"/>
            </a:endParaRPr>
          </a:p>
          <a:p>
            <a:pPr marL="914400" lvl="1" indent="-457200">
              <a:buFont typeface="Arial" panose="020B0604020202020204" pitchFamily="34" charset="0"/>
              <a:buChar char="•"/>
            </a:pPr>
            <a:r>
              <a:rPr lang="en-US" sz="2800">
                <a:solidFill>
                  <a:srgbClr val="432C62"/>
                </a:solidFill>
                <a:latin typeface="Centaur" panose="02030504050205020304" pitchFamily="18" charset="0"/>
                <a:ea typeface="+mn-lt"/>
                <a:cs typeface="+mn-lt"/>
              </a:rPr>
              <a:t>These regions should be buried inside a properly folded protein.</a:t>
            </a:r>
            <a:endParaRPr lang="en-US" sz="2800">
              <a:solidFill>
                <a:srgbClr val="432C62"/>
              </a:solidFill>
              <a:latin typeface="Centaur" panose="02030504050205020304" pitchFamily="18" charset="0"/>
              <a:ea typeface="Calibri"/>
              <a:cs typeface="Calibri"/>
            </a:endParaRPr>
          </a:p>
          <a:p>
            <a:pPr marL="0" indent="0">
              <a:buNone/>
            </a:pPr>
            <a:r>
              <a:rPr lang="en-US" sz="2800">
                <a:solidFill>
                  <a:srgbClr val="432C62"/>
                </a:solidFill>
                <a:latin typeface="Centaur" panose="02030504050205020304" pitchFamily="18" charset="0"/>
              </a:rPr>
              <a:t>2. Binding to the Substrate Protein</a:t>
            </a:r>
            <a:endParaRPr lang="en-US" sz="2800">
              <a:solidFill>
                <a:srgbClr val="432C62"/>
              </a:solidFill>
              <a:latin typeface="Centaur" panose="02030504050205020304" pitchFamily="18" charset="0"/>
              <a:ea typeface="Calibri" panose="020F0502020204030204"/>
              <a:cs typeface="Calibri"/>
            </a:endParaRPr>
          </a:p>
          <a:p>
            <a:pPr marL="914400" lvl="1" indent="-457200">
              <a:buFont typeface="Arial" panose="020B0604020202020204" pitchFamily="34" charset="0"/>
              <a:buChar char="•"/>
            </a:pPr>
            <a:r>
              <a:rPr lang="en-US" sz="2800">
                <a:solidFill>
                  <a:srgbClr val="432C62"/>
                </a:solidFill>
                <a:latin typeface="Centaur" panose="02030504050205020304" pitchFamily="18" charset="0"/>
                <a:ea typeface="+mn-lt"/>
                <a:cs typeface="+mn-lt"/>
              </a:rPr>
              <a:t>The chaperone binds to the unfolded protein to prevent aggregation and incorrect interactions.</a:t>
            </a:r>
            <a:endParaRPr lang="en-US" sz="2800">
              <a:solidFill>
                <a:srgbClr val="432C62"/>
              </a:solidFill>
              <a:latin typeface="Centaur" panose="02030504050205020304" pitchFamily="18" charset="0"/>
              <a:ea typeface="Calibri" panose="020F0502020204030204"/>
              <a:cs typeface="Calibri" panose="020F0502020204030204"/>
            </a:endParaRPr>
          </a:p>
          <a:p>
            <a:pPr marL="0" indent="0">
              <a:buNone/>
            </a:pPr>
            <a:r>
              <a:rPr lang="en-US" sz="2800">
                <a:solidFill>
                  <a:srgbClr val="432C62"/>
                </a:solidFill>
                <a:latin typeface="Centaur" panose="02030504050205020304" pitchFamily="18" charset="0"/>
              </a:rPr>
              <a:t>3. ATP Binding and Hydrolysis (for ATP-dependent chaperones)</a:t>
            </a:r>
            <a:endParaRPr lang="en-US" sz="2800">
              <a:solidFill>
                <a:srgbClr val="432C62"/>
              </a:solidFill>
              <a:latin typeface="Centaur" panose="02030504050205020304" pitchFamily="18" charset="0"/>
              <a:ea typeface="Calibri" panose="020F0502020204030204"/>
              <a:cs typeface="Calibri" panose="020F0502020204030204"/>
            </a:endParaRPr>
          </a:p>
          <a:p>
            <a:pPr marL="914400" lvl="1" indent="-457200">
              <a:buFont typeface="Arial" panose="020B0604020202020204" pitchFamily="34" charset="0"/>
              <a:buChar char="•"/>
            </a:pPr>
            <a:r>
              <a:rPr lang="en-US" sz="2800">
                <a:solidFill>
                  <a:srgbClr val="432C62"/>
                </a:solidFill>
                <a:latin typeface="Centaur" panose="02030504050205020304" pitchFamily="18" charset="0"/>
                <a:ea typeface="+mn-lt"/>
                <a:cs typeface="+mn-lt"/>
              </a:rPr>
              <a:t>ATP binding triggers a conformational change in the chaperone.</a:t>
            </a:r>
            <a:endParaRPr lang="en-US" sz="2800">
              <a:solidFill>
                <a:srgbClr val="432C62"/>
              </a:solidFill>
              <a:latin typeface="Centaur" panose="02030504050205020304" pitchFamily="18" charset="0"/>
              <a:ea typeface="Calibri" panose="020F0502020204030204"/>
              <a:cs typeface="Calibri" panose="020F0502020204030204"/>
            </a:endParaRPr>
          </a:p>
        </p:txBody>
      </p:sp>
    </p:spTree>
    <p:extLst>
      <p:ext uri="{BB962C8B-B14F-4D97-AF65-F5344CB8AC3E}">
        <p14:creationId xmlns:p14="http://schemas.microsoft.com/office/powerpoint/2010/main" val="3615323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070FA-B2C6-3C07-C8D3-E36BD2D3C8AA}"/>
              </a:ext>
            </a:extLst>
          </p:cNvPr>
          <p:cNvSpPr>
            <a:spLocks noGrp="1"/>
          </p:cNvSpPr>
          <p:nvPr>
            <p:ph idx="1"/>
          </p:nvPr>
        </p:nvSpPr>
        <p:spPr>
          <a:xfrm>
            <a:off x="838200" y="1448253"/>
            <a:ext cx="10515600" cy="4351338"/>
          </a:xfrm>
        </p:spPr>
        <p:txBody>
          <a:bodyPr vert="horz" lIns="91440" tIns="45720" rIns="91440" bIns="45720" rtlCol="0" anchor="t">
            <a:normAutofit/>
          </a:bodyPr>
          <a:lstStyle/>
          <a:p>
            <a:pPr marL="0" indent="0">
              <a:buNone/>
            </a:pPr>
            <a:r>
              <a:rPr lang="en-US">
                <a:solidFill>
                  <a:srgbClr val="432C62"/>
                </a:solidFill>
                <a:latin typeface="Centaur"/>
                <a:ea typeface="Calibri" panose="020F0502020204030204"/>
                <a:cs typeface="Calibri" panose="020F0502020204030204"/>
              </a:rPr>
              <a:t>4. Folding Assistance</a:t>
            </a:r>
          </a:p>
          <a:p>
            <a:pPr lvl="1"/>
            <a:r>
              <a:rPr lang="en-US" sz="2800">
                <a:solidFill>
                  <a:srgbClr val="432C62"/>
                </a:solidFill>
                <a:latin typeface="Centaur"/>
                <a:ea typeface="Calibri" panose="020F0502020204030204"/>
                <a:cs typeface="Calibri" panose="020F0502020204030204"/>
              </a:rPr>
              <a:t>  The chaperone may hold the substrate in a partially folded state (Hsp70)</a:t>
            </a:r>
          </a:p>
          <a:p>
            <a:pPr marL="0" indent="0">
              <a:buNone/>
            </a:pPr>
            <a:r>
              <a:rPr lang="en-US">
                <a:solidFill>
                  <a:srgbClr val="432C62"/>
                </a:solidFill>
                <a:latin typeface="Centaur"/>
                <a:ea typeface="Calibri" panose="020F0502020204030204"/>
                <a:cs typeface="Calibri" panose="020F0502020204030204"/>
              </a:rPr>
              <a:t>5. Release the folded protein</a:t>
            </a:r>
          </a:p>
          <a:p>
            <a:pPr lvl="1"/>
            <a:r>
              <a:rPr lang="en-US" sz="2800">
                <a:solidFill>
                  <a:srgbClr val="432C62"/>
                </a:solidFill>
                <a:latin typeface="Centaur"/>
                <a:ea typeface="Calibri" panose="020F0502020204030204"/>
                <a:cs typeface="Calibri" panose="020F0502020204030204"/>
              </a:rPr>
              <a:t>   After correct folding, ATP exchange causes release of the substrate.</a:t>
            </a:r>
          </a:p>
          <a:p>
            <a:pPr marL="0" indent="0">
              <a:buNone/>
            </a:pPr>
            <a:r>
              <a:rPr lang="en-US">
                <a:solidFill>
                  <a:srgbClr val="432C62"/>
                </a:solidFill>
                <a:latin typeface="Centaur"/>
                <a:ea typeface="Calibri" panose="020F0502020204030204"/>
                <a:cs typeface="Calibri" panose="020F0502020204030204"/>
              </a:rPr>
              <a:t>6. Recycling</a:t>
            </a:r>
          </a:p>
          <a:p>
            <a:pPr lvl="1"/>
            <a:r>
              <a:rPr lang="en-US" sz="2800">
                <a:solidFill>
                  <a:srgbClr val="432C62"/>
                </a:solidFill>
                <a:latin typeface="Centaur"/>
                <a:ea typeface="Calibri" panose="020F0502020204030204"/>
                <a:cs typeface="Calibri" panose="020F0502020204030204"/>
              </a:rPr>
              <a:t>   The chaperone returns to its original state and is ready for the next cycle.</a:t>
            </a:r>
          </a:p>
        </p:txBody>
      </p:sp>
      <p:sp>
        <p:nvSpPr>
          <p:cNvPr id="4" name="Slide Number Placeholder 3">
            <a:extLst>
              <a:ext uri="{FF2B5EF4-FFF2-40B4-BE49-F238E27FC236}">
                <a16:creationId xmlns:a16="http://schemas.microsoft.com/office/drawing/2014/main" id="{934113E5-8AF5-9EEC-1F15-B3B08A821D99}"/>
              </a:ext>
            </a:extLst>
          </p:cNvPr>
          <p:cNvSpPr>
            <a:spLocks noGrp="1"/>
          </p:cNvSpPr>
          <p:nvPr>
            <p:ph type="sldNum" sz="quarter" idx="12"/>
          </p:nvPr>
        </p:nvSpPr>
        <p:spPr/>
        <p:txBody>
          <a:bodyPr/>
          <a:lstStyle/>
          <a:p>
            <a:fld id="{F0860A3E-CC72-4C35-A2CB-FA0A76866CEA}" type="slidenum">
              <a:rPr lang="en-IN" smtClean="0"/>
              <a:t>9</a:t>
            </a:fld>
            <a:endParaRPr lang="en-IN"/>
          </a:p>
        </p:txBody>
      </p:sp>
      <p:sp>
        <p:nvSpPr>
          <p:cNvPr id="5" name="Title 1">
            <a:extLst>
              <a:ext uri="{FF2B5EF4-FFF2-40B4-BE49-F238E27FC236}">
                <a16:creationId xmlns:a16="http://schemas.microsoft.com/office/drawing/2014/main" id="{62E107C3-848F-D02E-F3EB-F7C78DC009E6}"/>
              </a:ext>
            </a:extLst>
          </p:cNvPr>
          <p:cNvSpPr>
            <a:spLocks noGrp="1"/>
          </p:cNvSpPr>
          <p:nvPr>
            <p:ph type="title"/>
          </p:nvPr>
        </p:nvSpPr>
        <p:spPr>
          <a:xfrm>
            <a:off x="647759" y="412043"/>
            <a:ext cx="6862992" cy="839266"/>
          </a:xfrm>
        </p:spPr>
        <p:txBody>
          <a:bodyPr anchor="b">
            <a:normAutofit/>
          </a:bodyPr>
          <a:lstStyle/>
          <a:p>
            <a:r>
              <a:rPr lang="en-US" sz="4800" b="1">
                <a:solidFill>
                  <a:srgbClr val="432C62"/>
                </a:solidFill>
                <a:latin typeface="Centaur"/>
                <a:ea typeface="Calibri"/>
                <a:cs typeface="Calibri"/>
              </a:rPr>
              <a:t>Mechanism of Chaperones</a:t>
            </a:r>
            <a:endParaRPr lang="en-US" sz="4800" b="1">
              <a:solidFill>
                <a:srgbClr val="432C62"/>
              </a:solidFill>
              <a:latin typeface="Centaur"/>
            </a:endParaRPr>
          </a:p>
        </p:txBody>
      </p:sp>
    </p:spTree>
    <p:extLst>
      <p:ext uri="{BB962C8B-B14F-4D97-AF65-F5344CB8AC3E}">
        <p14:creationId xmlns:p14="http://schemas.microsoft.com/office/powerpoint/2010/main" val="996740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Widescreen</PresentationFormat>
  <Paragraphs>287</Paragraphs>
  <Slides>53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Calibri Light</vt:lpstr>
      <vt:lpstr>Centaur</vt:lpstr>
      <vt:lpstr>Courier New</vt:lpstr>
      <vt:lpstr>Garamond</vt:lpstr>
      <vt:lpstr>Segoe UI</vt:lpstr>
      <vt:lpstr>Wingdings</vt:lpstr>
      <vt:lpstr>Wingdings,Sans-Serif</vt:lpstr>
      <vt:lpstr>Office Theme</vt:lpstr>
      <vt:lpstr>PowerPoint Presentation</vt:lpstr>
      <vt:lpstr>PowerPoint Presentation</vt:lpstr>
      <vt:lpstr>SYLLABUS</vt:lpstr>
      <vt:lpstr>Table of contents</vt:lpstr>
      <vt:lpstr>PowerPoint Presentation</vt:lpstr>
      <vt:lpstr>Steps in Protein Folding</vt:lpstr>
      <vt:lpstr>Molecular Chaperones</vt:lpstr>
      <vt:lpstr>Mechanism of Chaperones</vt:lpstr>
      <vt:lpstr>Mechanism of Chaperones</vt:lpstr>
      <vt:lpstr>HSP 70 mechanism </vt:lpstr>
      <vt:lpstr>Protein Misfolding</vt:lpstr>
      <vt:lpstr>PowerPoint Presentation</vt:lpstr>
      <vt:lpstr>Therapeutic Approaches</vt:lpstr>
      <vt:lpstr>Conclusion</vt:lpstr>
      <vt:lpstr>REVIEW PAPER</vt:lpstr>
      <vt:lpstr>PowerPoint Presentation</vt:lpstr>
      <vt:lpstr>Fundamentals of Protein Folding and Misfolding </vt:lpstr>
      <vt:lpstr>Protein Quality Control Systems[PQC]</vt:lpstr>
      <vt:lpstr>Ubiquitin Proteasome System [UPS]</vt:lpstr>
      <vt:lpstr>Molecular chaperones</vt:lpstr>
      <vt:lpstr>Functions and types of molecular chaperones</vt:lpstr>
      <vt:lpstr>Types of molecular chaperones</vt:lpstr>
      <vt:lpstr>Chaperone Dysfunction in Brain Diseases </vt:lpstr>
      <vt:lpstr>Alzheimer's Disease</vt:lpstr>
      <vt:lpstr>PowerPoint Presentation</vt:lpstr>
      <vt:lpstr>Parkinson's Disease</vt:lpstr>
      <vt:lpstr>PowerPoint Presentation</vt:lpstr>
      <vt:lpstr>Huntington’s disease</vt:lpstr>
      <vt:lpstr>PowerPoint Presentation</vt:lpstr>
      <vt:lpstr>Conclusion</vt:lpstr>
      <vt:lpstr>RESEARCH PAPER</vt:lpstr>
      <vt:lpstr>PowerPoint Presentation</vt:lpstr>
      <vt:lpstr>PowerPoint Presentation</vt:lpstr>
      <vt:lpstr>PowerPoint Presentation</vt:lpstr>
      <vt:lpstr>PowerPoint Presentation</vt:lpstr>
      <vt:lpstr>PowerPoint Presentation</vt:lpstr>
      <vt:lpstr>The PFDN–chaperonin complex is required for infection in diverse Anopheles–Plasmodium species combinations. </vt:lpstr>
      <vt:lpstr>When does PFDN6 administer its host factor function?</vt:lpstr>
      <vt:lpstr>Is PFDN6 co-localized with the invading parasites in the midgut epithelium?</vt:lpstr>
      <vt:lpstr>PFDN plays its host factor function for epithelium ookinete and early oocyst stages.</vt:lpstr>
      <vt:lpstr>Generation of a CRISPR-Cas9-mediated gene knockout of the Pfdn6 gene  </vt:lpstr>
      <vt:lpstr>Co-immunoprecipitation (CoIP) analysis of PFDN6</vt:lpstr>
      <vt:lpstr>Disruption of the PFDN complex compromises the integrity of the midgut physical barrier and shortens the mosquito lifespan.</vt:lpstr>
      <vt:lpstr>Infection-Triggered Midgut Barrier Breakdown and Microbial Leakage</vt:lpstr>
      <vt:lpstr>PowerPoint Presentation</vt:lpstr>
      <vt:lpstr>The microbial leakage upon midgut barrier disruption triggers anti-Plasmodium immune responses.</vt:lpstr>
      <vt:lpstr>PowerPoint Presentation</vt:lpstr>
      <vt:lpstr>A diminished laminin coating upon PFDN– chaperonin complex disruption facilitates parasite targeting by the Tep1 complement factor.</vt:lpstr>
      <vt:lpstr>Protein sequence alignment of PFDN6</vt:lpstr>
      <vt:lpstr>PowerPoint Presentation</vt:lpstr>
      <vt:lpstr>Future Directions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FOLDING AND MOLECULAR CHAPERONES</dc:title>
  <dc:creator>varshaadm2020@gmail.com</dc:creator>
  <cp:lastModifiedBy>Varsha S</cp:lastModifiedBy>
  <cp:revision>2</cp:revision>
  <dcterms:created xsi:type="dcterms:W3CDTF">2025-05-10T13:06:12Z</dcterms:created>
  <dcterms:modified xsi:type="dcterms:W3CDTF">2025-08-01T07:04:44Z</dcterms:modified>
</cp:coreProperties>
</file>